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76" r:id="rId4"/>
    <p:sldId id="277" r:id="rId5"/>
    <p:sldId id="278" r:id="rId6"/>
    <p:sldId id="280" r:id="rId7"/>
    <p:sldId id="285" r:id="rId8"/>
    <p:sldId id="279" r:id="rId9"/>
    <p:sldId id="281" r:id="rId10"/>
    <p:sldId id="282" r:id="rId11"/>
    <p:sldId id="283" r:id="rId12"/>
    <p:sldId id="287" r:id="rId13"/>
    <p:sldId id="295" r:id="rId14"/>
    <p:sldId id="296" r:id="rId15"/>
    <p:sldId id="288" r:id="rId16"/>
    <p:sldId id="289" r:id="rId17"/>
    <p:sldId id="290" r:id="rId18"/>
    <p:sldId id="291" r:id="rId19"/>
    <p:sldId id="292" r:id="rId20"/>
    <p:sldId id="293" r:id="rId21"/>
    <p:sldId id="294" r:id="rId22"/>
    <p:sldId id="260" r:id="rId23"/>
    <p:sldId id="266" r:id="rId24"/>
    <p:sldId id="267" r:id="rId25"/>
    <p:sldId id="271" r:id="rId26"/>
    <p:sldId id="269" r:id="rId27"/>
    <p:sldId id="270" r:id="rId28"/>
    <p:sldId id="272" r:id="rId29"/>
    <p:sldId id="273" r:id="rId30"/>
    <p:sldId id="274" r:id="rId31"/>
    <p:sldId id="261" r:id="rId32"/>
    <p:sldId id="268" r:id="rId33"/>
    <p:sldId id="262" r:id="rId34"/>
    <p:sldId id="264" r:id="rId35"/>
    <p:sldId id="275" r:id="rId36"/>
    <p:sldId id="2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EEF"/>
    <a:srgbClr val="BDD7EE"/>
    <a:srgbClr val="FFF1C9"/>
    <a:srgbClr val="3B906C"/>
    <a:srgbClr val="03AD65"/>
    <a:srgbClr val="24ABBF"/>
    <a:srgbClr val="7C7159"/>
    <a:srgbClr val="2E237F"/>
    <a:srgbClr val="BAFEE1"/>
    <a:srgbClr val="81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104" d="100"/>
          <a:sy n="104" d="100"/>
        </p:scale>
        <p:origin x="208"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722E3-B16E-4A94-AA6C-4B3E4E83B606}" type="datetimeFigureOut">
              <a:rPr lang="en-US" smtClean="0"/>
              <a:t>7/12/23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2355201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722E3-B16E-4A94-AA6C-4B3E4E83B606}" type="datetimeFigureOut">
              <a:rPr lang="en-US" smtClean="0"/>
              <a:t>7/12/23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104988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722E3-B16E-4A94-AA6C-4B3E4E83B606}" type="datetimeFigureOut">
              <a:rPr lang="en-US" smtClean="0"/>
              <a:t>7/12/23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427337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722E3-B16E-4A94-AA6C-4B3E4E83B606}" type="datetimeFigureOut">
              <a:rPr lang="en-US" smtClean="0"/>
              <a:t>7/12/23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235975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3722E3-B16E-4A94-AA6C-4B3E4E83B606}" type="datetimeFigureOut">
              <a:rPr lang="en-US" smtClean="0"/>
              <a:t>7/12/23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270071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722E3-B16E-4A94-AA6C-4B3E4E83B606}" type="datetimeFigureOut">
              <a:rPr lang="en-US" smtClean="0"/>
              <a:t>7/12/23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343782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722E3-B16E-4A94-AA6C-4B3E4E83B606}" type="datetimeFigureOut">
              <a:rPr lang="en-US" smtClean="0"/>
              <a:t>7/12/23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155774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722E3-B16E-4A94-AA6C-4B3E4E83B606}" type="datetimeFigureOut">
              <a:rPr lang="en-US" smtClean="0"/>
              <a:t>7/12/23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3001682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722E3-B16E-4A94-AA6C-4B3E4E83B606}" type="datetimeFigureOut">
              <a:rPr lang="en-US" smtClean="0"/>
              <a:t>7/12/23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129868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3722E3-B16E-4A94-AA6C-4B3E4E83B606}" type="datetimeFigureOut">
              <a:rPr lang="en-US" smtClean="0"/>
              <a:t>7/12/23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81030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3722E3-B16E-4A94-AA6C-4B3E4E83B606}" type="datetimeFigureOut">
              <a:rPr lang="en-US" smtClean="0"/>
              <a:t>7/12/23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A5A52-2C04-40CE-8C2E-9F8C6116F8CB}" type="slidenum">
              <a:rPr lang="en-US" smtClean="0"/>
              <a:t>‹#›</a:t>
            </a:fld>
            <a:endParaRPr lang="en-US"/>
          </a:p>
        </p:txBody>
      </p:sp>
    </p:spTree>
    <p:extLst>
      <p:ext uri="{BB962C8B-B14F-4D97-AF65-F5344CB8AC3E}">
        <p14:creationId xmlns:p14="http://schemas.microsoft.com/office/powerpoint/2010/main" val="161237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722E3-B16E-4A94-AA6C-4B3E4E83B606}" type="datetimeFigureOut">
              <a:rPr lang="en-US" smtClean="0"/>
              <a:t>7/12/23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A5A52-2C04-40CE-8C2E-9F8C6116F8CB}" type="slidenum">
              <a:rPr lang="en-US" smtClean="0"/>
              <a:t>‹#›</a:t>
            </a:fld>
            <a:endParaRPr lang="en-US"/>
          </a:p>
        </p:txBody>
      </p:sp>
    </p:spTree>
    <p:extLst>
      <p:ext uri="{BB962C8B-B14F-4D97-AF65-F5344CB8AC3E}">
        <p14:creationId xmlns:p14="http://schemas.microsoft.com/office/powerpoint/2010/main" val="3149192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4.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40.em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4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package" Target="../embeddings/Microsoft_Excel_Worksheet.xlsx"/><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1.png"/><Relationship Id="rId7" Type="http://schemas.openxmlformats.org/officeDocument/2006/relationships/package" Target="../embeddings/Microsoft_Excel_Worksheet2.xlsx"/><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package" Target="../embeddings/Microsoft_Excel_Worksheet1.xlsx"/><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xml"/><Relationship Id="rId5" Type="http://schemas.openxmlformats.org/officeDocument/2006/relationships/image" Target="../media/image5.jpe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hyperlink" Target="https://www.apollo-seiko-europe.com/Solder-Feeders" TargetMode="External"/><Relationship Id="rId3" Type="http://schemas.openxmlformats.org/officeDocument/2006/relationships/image" Target="../media/image60.png"/><Relationship Id="rId7" Type="http://schemas.openxmlformats.org/officeDocument/2006/relationships/hyperlink" Target="https://www.apollo-seiko-europe.com/Automated-Soldering"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www.apollo-seiko-europe.com/l-cat-neo-n-robot" TargetMode="External"/><Relationship Id="rId11" Type="http://schemas.openxmlformats.org/officeDocument/2006/relationships/hyperlink" Target="https://www.apollo-seiko-europe.com/laser-soldering" TargetMode="External"/><Relationship Id="rId5" Type="http://schemas.openxmlformats.org/officeDocument/2006/relationships/image" Target="../media/image62.jpg"/><Relationship Id="rId10" Type="http://schemas.openxmlformats.org/officeDocument/2006/relationships/hyperlink" Target="https://www.apollo-seiko-europe.com/j-cat-lyra-robot" TargetMode="External"/><Relationship Id="rId4" Type="http://schemas.openxmlformats.org/officeDocument/2006/relationships/image" Target="../media/image61.png"/><Relationship Id="rId9" Type="http://schemas.openxmlformats.org/officeDocument/2006/relationships/hyperlink" Target="https://www.apollo-seiko-europe.com/Iron-Tip-Machin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5" Type="http://schemas.microsoft.com/office/2007/relationships/hdphoto" Target="../media/hdphoto9.wdp"/><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123" y="1727972"/>
            <a:ext cx="2269802" cy="3091678"/>
          </a:xfrm>
          <a:prstGeom prst="rect">
            <a:avLst/>
          </a:prstGeom>
        </p:spPr>
      </p:pic>
      <p:sp>
        <p:nvSpPr>
          <p:cNvPr id="8" name="TextBox 7"/>
          <p:cNvSpPr txBox="1"/>
          <p:nvPr/>
        </p:nvSpPr>
        <p:spPr>
          <a:xfrm rot="16200000">
            <a:off x="-228600" y="3248290"/>
            <a:ext cx="1803323" cy="215444"/>
          </a:xfrm>
          <a:prstGeom prst="rect">
            <a:avLst/>
          </a:prstGeom>
          <a:noFill/>
        </p:spPr>
        <p:txBody>
          <a:bodyPr wrap="square" rtlCol="0">
            <a:spAutoFit/>
          </a:bodyPr>
          <a:lstStyle/>
          <a:p>
            <a:r>
              <a:rPr lang="en-US" sz="800" dirty="0">
                <a:latin typeface="LEMON MILK" panose="00000500000000000000" pitchFamily="50" charset="0"/>
              </a:rPr>
              <a:t>www.dgparsian.com</a:t>
            </a:r>
          </a:p>
        </p:txBody>
      </p:sp>
    </p:spTree>
    <p:extLst>
      <p:ext uri="{BB962C8B-B14F-4D97-AF65-F5344CB8AC3E}">
        <p14:creationId xmlns:p14="http://schemas.microsoft.com/office/powerpoint/2010/main" val="1982926511"/>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5357083" y="1545898"/>
            <a:ext cx="2271632" cy="335545"/>
          </a:xfrm>
        </p:spPr>
        <p:txBody>
          <a:bodyPr>
            <a:noAutofit/>
          </a:bodyPr>
          <a:lstStyle/>
          <a:p>
            <a:pPr algn="ctr"/>
            <a:r>
              <a:rPr lang="en-US" sz="2400" dirty="0">
                <a:latin typeface="qualy" panose="02000800000000000000" pitchFamily="2" charset="0"/>
                <a:cs typeface="Peyda SemBd" pitchFamily="2" charset="-78"/>
              </a:rPr>
              <a:t>HMI</a:t>
            </a:r>
            <a:endParaRPr lang="en-US" sz="2000" dirty="0">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10</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duotone>
              <a:prstClr val="black"/>
              <a:srgbClr val="A865AC">
                <a:tint val="45000"/>
                <a:satMod val="400000"/>
              </a:srgbClr>
            </a:duotone>
            <a:alphaModFix amt="42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1213"/>
          <a:stretch/>
        </p:blipFill>
        <p:spPr>
          <a:xfrm>
            <a:off x="-751440" y="0"/>
            <a:ext cx="2689933" cy="6858001"/>
          </a:xfrm>
          <a:prstGeom prst="rect">
            <a:avLst/>
          </a:prstGeom>
        </p:spPr>
      </p:pic>
      <p:pic>
        <p:nvPicPr>
          <p:cNvPr id="7" name="Picture 6">
            <a:extLst>
              <a:ext uri="{FF2B5EF4-FFF2-40B4-BE49-F238E27FC236}">
                <a16:creationId xmlns:a16="http://schemas.microsoft.com/office/drawing/2014/main" id="{88DCD799-8E01-4ED0-8A6D-8472C6DE30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7004" y="2869615"/>
            <a:ext cx="4491789" cy="3097161"/>
          </a:xfrm>
          <a:prstGeom prst="rect">
            <a:avLst/>
          </a:prstGeom>
        </p:spPr>
      </p:pic>
      <p:sp>
        <p:nvSpPr>
          <p:cNvPr id="13" name="TextBox 12">
            <a:extLst>
              <a:ext uri="{FF2B5EF4-FFF2-40B4-BE49-F238E27FC236}">
                <a16:creationId xmlns:a16="http://schemas.microsoft.com/office/drawing/2014/main" id="{54C4EE14-118E-4357-B64D-62D4BBDAB091}"/>
              </a:ext>
            </a:extLst>
          </p:cNvPr>
          <p:cNvSpPr txBox="1"/>
          <p:nvPr/>
        </p:nvSpPr>
        <p:spPr>
          <a:xfrm>
            <a:off x="6079958" y="2500283"/>
            <a:ext cx="1276710" cy="369332"/>
          </a:xfrm>
          <a:prstGeom prst="rect">
            <a:avLst/>
          </a:prstGeom>
          <a:noFill/>
        </p:spPr>
        <p:txBody>
          <a:bodyPr wrap="square" rtlCol="0">
            <a:spAutoFit/>
          </a:bodyPr>
          <a:lstStyle/>
          <a:p>
            <a:r>
              <a:rPr lang="en-US" dirty="0">
                <a:solidFill>
                  <a:srgbClr val="A865AC"/>
                </a:solidFill>
                <a:latin typeface="LEMON MILK" panose="00000500000000000000" pitchFamily="50" charset="0"/>
              </a:rPr>
              <a:t>KB3</a:t>
            </a:r>
          </a:p>
        </p:txBody>
      </p:sp>
      <p:cxnSp>
        <p:nvCxnSpPr>
          <p:cNvPr id="10" name="Connector: Elbow 9">
            <a:extLst>
              <a:ext uri="{FF2B5EF4-FFF2-40B4-BE49-F238E27FC236}">
                <a16:creationId xmlns:a16="http://schemas.microsoft.com/office/drawing/2014/main" id="{6FBDF8DE-0F2F-43A8-9AC5-6291BEBEF20A}"/>
              </a:ext>
            </a:extLst>
          </p:cNvPr>
          <p:cNvCxnSpPr>
            <a:cxnSpLocks/>
          </p:cNvCxnSpPr>
          <p:nvPr/>
        </p:nvCxnSpPr>
        <p:spPr>
          <a:xfrm rot="16200000" flipV="1">
            <a:off x="4040544" y="2577495"/>
            <a:ext cx="2343091" cy="950987"/>
          </a:xfrm>
          <a:prstGeom prst="bentConnector3">
            <a:avLst>
              <a:gd name="adj1" fmla="val 63269"/>
            </a:avLst>
          </a:prstGeom>
          <a:ln w="28575">
            <a:solidFill>
              <a:srgbClr val="2E237F">
                <a:alpha val="52000"/>
              </a:srgbClr>
            </a:solidFill>
            <a:prstDash val="sysDash"/>
            <a:tailEnd type="triangle"/>
          </a:ln>
        </p:spPr>
        <p:style>
          <a:lnRef idx="3">
            <a:schemeClr val="accent5"/>
          </a:lnRef>
          <a:fillRef idx="0">
            <a:schemeClr val="accent5"/>
          </a:fillRef>
          <a:effectRef idx="2">
            <a:schemeClr val="accent5"/>
          </a:effectRef>
          <a:fontRef idx="minor">
            <a:schemeClr val="tx1"/>
          </a:fontRef>
        </p:style>
      </p:cxnSp>
      <p:sp>
        <p:nvSpPr>
          <p:cNvPr id="32" name="Rectangle 31">
            <a:extLst>
              <a:ext uri="{FF2B5EF4-FFF2-40B4-BE49-F238E27FC236}">
                <a16:creationId xmlns:a16="http://schemas.microsoft.com/office/drawing/2014/main" id="{A5ACABE3-5D6F-4152-92C6-5609E0F50107}"/>
              </a:ext>
            </a:extLst>
          </p:cNvPr>
          <p:cNvSpPr/>
          <p:nvPr/>
        </p:nvSpPr>
        <p:spPr>
          <a:xfrm>
            <a:off x="3218688" y="1166393"/>
            <a:ext cx="1792224" cy="715050"/>
          </a:xfrm>
          <a:prstGeom prst="rect">
            <a:avLst/>
          </a:prstGeom>
          <a:solidFill>
            <a:srgbClr val="2E237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128*64 pixel</a:t>
            </a:r>
          </a:p>
        </p:txBody>
      </p:sp>
      <p:sp>
        <p:nvSpPr>
          <p:cNvPr id="33" name="Rectangle 32">
            <a:extLst>
              <a:ext uri="{FF2B5EF4-FFF2-40B4-BE49-F238E27FC236}">
                <a16:creationId xmlns:a16="http://schemas.microsoft.com/office/drawing/2014/main" id="{C42BD6AC-8F19-4905-8FFE-2B53259511C5}"/>
              </a:ext>
            </a:extLst>
          </p:cNvPr>
          <p:cNvSpPr/>
          <p:nvPr/>
        </p:nvSpPr>
        <p:spPr>
          <a:xfrm>
            <a:off x="9070848" y="4997512"/>
            <a:ext cx="1976456" cy="969264"/>
          </a:xfrm>
          <a:prstGeom prst="rect">
            <a:avLst/>
          </a:prstGeom>
          <a:solidFill>
            <a:schemeClr val="bg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dirty="0">
                <a:latin typeface="Peyda" pitchFamily="2" charset="-78"/>
                <a:cs typeface="Peyda" pitchFamily="2" charset="-78"/>
              </a:rPr>
              <a:t>حداکثر 32 المان</a:t>
            </a:r>
          </a:p>
          <a:p>
            <a:pPr algn="ctr"/>
            <a:r>
              <a:rPr lang="fa-IR" sz="1400" dirty="0">
                <a:latin typeface="Peyda" pitchFamily="2" charset="-78"/>
                <a:cs typeface="Peyda" pitchFamily="2" charset="-78"/>
              </a:rPr>
              <a:t> در هر صفحه</a:t>
            </a:r>
            <a:endParaRPr lang="en-US" sz="1400" dirty="0">
              <a:latin typeface="Peyda" pitchFamily="2" charset="-78"/>
              <a:cs typeface="Peyda" pitchFamily="2" charset="-78"/>
            </a:endParaRPr>
          </a:p>
        </p:txBody>
      </p:sp>
    </p:spTree>
    <p:extLst>
      <p:ext uri="{BB962C8B-B14F-4D97-AF65-F5344CB8AC3E}">
        <p14:creationId xmlns:p14="http://schemas.microsoft.com/office/powerpoint/2010/main" val="2539720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4946912" y="2096324"/>
            <a:ext cx="3091973" cy="369332"/>
          </a:xfrm>
        </p:spPr>
        <p:txBody>
          <a:bodyPr>
            <a:noAutofit/>
          </a:bodyPr>
          <a:lstStyle/>
          <a:p>
            <a:pPr algn="ctr"/>
            <a:r>
              <a:rPr lang="en-US" sz="2000" dirty="0">
                <a:latin typeface="qualy" panose="02000800000000000000" pitchFamily="2" charset="0"/>
                <a:cs typeface="Peyda SemBd" pitchFamily="2" charset="-78"/>
              </a:rPr>
              <a:t>Programmer cable</a:t>
            </a: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11</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alphaModFix amt="42000"/>
            <a:duotone>
              <a:prstClr val="black"/>
              <a:schemeClr val="tx1">
                <a:lumMod val="75000"/>
                <a:lumOff val="2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1213"/>
          <a:stretch/>
        </p:blipFill>
        <p:spPr>
          <a:xfrm>
            <a:off x="-751440" y="0"/>
            <a:ext cx="2689933" cy="6858001"/>
          </a:xfrm>
          <a:prstGeom prst="rect">
            <a:avLst/>
          </a:prstGeom>
        </p:spPr>
      </p:pic>
      <p:pic>
        <p:nvPicPr>
          <p:cNvPr id="8" name="Picture 7">
            <a:extLst>
              <a:ext uri="{FF2B5EF4-FFF2-40B4-BE49-F238E27FC236}">
                <a16:creationId xmlns:a16="http://schemas.microsoft.com/office/drawing/2014/main" id="{661D7FA8-386B-45DB-AE4C-90820ED2C2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933" y="3052498"/>
            <a:ext cx="2689933" cy="2689933"/>
          </a:xfrm>
          <a:prstGeom prst="rect">
            <a:avLst/>
          </a:prstGeom>
        </p:spPr>
      </p:pic>
      <p:sp>
        <p:nvSpPr>
          <p:cNvPr id="14" name="TextBox 13">
            <a:extLst>
              <a:ext uri="{FF2B5EF4-FFF2-40B4-BE49-F238E27FC236}">
                <a16:creationId xmlns:a16="http://schemas.microsoft.com/office/drawing/2014/main" id="{2C23CD5C-DED5-4560-801E-872A72DDA2C1}"/>
              </a:ext>
            </a:extLst>
          </p:cNvPr>
          <p:cNvSpPr txBox="1"/>
          <p:nvPr/>
        </p:nvSpPr>
        <p:spPr>
          <a:xfrm>
            <a:off x="7505783" y="4265103"/>
            <a:ext cx="3091973" cy="1477328"/>
          </a:xfrm>
          <a:prstGeom prst="rect">
            <a:avLst/>
          </a:prstGeom>
          <a:noFill/>
        </p:spPr>
        <p:txBody>
          <a:bodyPr wrap="square">
            <a:spAutoFit/>
          </a:bodyPr>
          <a:lstStyle/>
          <a:p>
            <a:pPr algn="r" rtl="1"/>
            <a:r>
              <a:rPr lang="fa-IR" sz="1800" dirty="0">
                <a:solidFill>
                  <a:schemeClr val="tx1">
                    <a:lumMod val="65000"/>
                    <a:lumOff val="35000"/>
                  </a:schemeClr>
                </a:solidFill>
                <a:latin typeface="Peyda Med" pitchFamily="2" charset="-78"/>
                <a:cs typeface="Peyda Med" pitchFamily="2" charset="-78"/>
              </a:rPr>
              <a:t>کاملا ایزوله</a:t>
            </a:r>
          </a:p>
          <a:p>
            <a:pPr algn="r" rtl="1"/>
            <a:r>
              <a:rPr lang="fa-IR" sz="1800" dirty="0">
                <a:solidFill>
                  <a:schemeClr val="tx1">
                    <a:lumMod val="65000"/>
                    <a:lumOff val="35000"/>
                  </a:schemeClr>
                </a:solidFill>
                <a:latin typeface="Peyda Med" pitchFamily="2" charset="-78"/>
                <a:cs typeface="Peyda Med" pitchFamily="2" charset="-78"/>
              </a:rPr>
              <a:t>دارای درایور مخصوص</a:t>
            </a:r>
          </a:p>
          <a:p>
            <a:pPr algn="r" rtl="1"/>
            <a:r>
              <a:rPr lang="fa-IR" sz="1800" dirty="0">
                <a:solidFill>
                  <a:schemeClr val="tx1">
                    <a:lumMod val="65000"/>
                    <a:lumOff val="35000"/>
                  </a:schemeClr>
                </a:solidFill>
                <a:latin typeface="Peyda Med" pitchFamily="2" charset="-78"/>
                <a:cs typeface="Peyda Med" pitchFamily="2" charset="-78"/>
              </a:rPr>
              <a:t>دارای چراغ اعلان</a:t>
            </a:r>
          </a:p>
          <a:p>
            <a:pPr algn="r" rtl="1"/>
            <a:r>
              <a:rPr lang="fa-IR" sz="1800" dirty="0">
                <a:solidFill>
                  <a:schemeClr val="tx1">
                    <a:lumMod val="65000"/>
                    <a:lumOff val="35000"/>
                  </a:schemeClr>
                </a:solidFill>
                <a:latin typeface="Peyda Med" pitchFamily="2" charset="-78"/>
                <a:cs typeface="Peyda Med" pitchFamily="2" charset="-78"/>
              </a:rPr>
              <a:t>کابل 1.5 متری</a:t>
            </a:r>
          </a:p>
          <a:p>
            <a:pPr algn="r" rtl="1"/>
            <a:r>
              <a:rPr lang="fa-IR" sz="1800" dirty="0">
                <a:solidFill>
                  <a:schemeClr val="tx1">
                    <a:lumMod val="65000"/>
                    <a:lumOff val="35000"/>
                  </a:schemeClr>
                </a:solidFill>
                <a:latin typeface="Peyda Med" pitchFamily="2" charset="-78"/>
                <a:cs typeface="Peyda Med" pitchFamily="2" charset="-78"/>
              </a:rPr>
              <a:t>تبدیل </a:t>
            </a:r>
            <a:r>
              <a:rPr lang="en-US" sz="1800" dirty="0">
                <a:solidFill>
                  <a:schemeClr val="tx1">
                    <a:lumMod val="65000"/>
                    <a:lumOff val="35000"/>
                  </a:schemeClr>
                </a:solidFill>
                <a:latin typeface="Peyda Med" pitchFamily="2" charset="-78"/>
                <a:cs typeface="Peyda Med" pitchFamily="2" charset="-78"/>
              </a:rPr>
              <a:t>RS32</a:t>
            </a:r>
            <a:r>
              <a:rPr lang="fa-IR" sz="1800" dirty="0">
                <a:solidFill>
                  <a:schemeClr val="tx1">
                    <a:lumMod val="65000"/>
                    <a:lumOff val="35000"/>
                  </a:schemeClr>
                </a:solidFill>
                <a:latin typeface="Peyda Med" pitchFamily="2" charset="-78"/>
                <a:cs typeface="Peyda Med" pitchFamily="2" charset="-78"/>
              </a:rPr>
              <a:t> به </a:t>
            </a:r>
            <a:r>
              <a:rPr lang="en-US" sz="1800" dirty="0">
                <a:solidFill>
                  <a:schemeClr val="tx1">
                    <a:lumMod val="65000"/>
                    <a:lumOff val="35000"/>
                  </a:schemeClr>
                </a:solidFill>
                <a:latin typeface="Peyda Med" pitchFamily="2" charset="-78"/>
                <a:cs typeface="Peyda Med" pitchFamily="2" charset="-78"/>
              </a:rPr>
              <a:t>USB</a:t>
            </a:r>
          </a:p>
        </p:txBody>
      </p:sp>
      <p:cxnSp>
        <p:nvCxnSpPr>
          <p:cNvPr id="18" name="Straight Connector 17">
            <a:extLst>
              <a:ext uri="{FF2B5EF4-FFF2-40B4-BE49-F238E27FC236}">
                <a16:creationId xmlns:a16="http://schemas.microsoft.com/office/drawing/2014/main" id="{FA598B50-C45A-4A36-87A8-062F72A7FB47}"/>
              </a:ext>
            </a:extLst>
          </p:cNvPr>
          <p:cNvCxnSpPr>
            <a:cxnSpLocks/>
          </p:cNvCxnSpPr>
          <p:nvPr/>
        </p:nvCxnSpPr>
        <p:spPr>
          <a:xfrm>
            <a:off x="8741664" y="5742431"/>
            <a:ext cx="18560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93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1745854" y="1166393"/>
            <a:ext cx="4747045" cy="430745"/>
          </a:xfrm>
        </p:spPr>
        <p:txBody>
          <a:bodyPr>
            <a:noAutofit/>
          </a:bodyPr>
          <a:lstStyle/>
          <a:p>
            <a:pPr algn="ctr" rtl="1"/>
            <a:r>
              <a:rPr lang="fa-IR" sz="2000" dirty="0">
                <a:solidFill>
                  <a:schemeClr val="accent4">
                    <a:lumMod val="20000"/>
                    <a:lumOff val="80000"/>
                  </a:schemeClr>
                </a:solidFill>
                <a:latin typeface="qualy" panose="02000800000000000000" pitchFamily="2" charset="0"/>
                <a:cs typeface="Peyda SemBd" pitchFamily="2" charset="-78"/>
              </a:rPr>
              <a:t>مقایسه محصولات </a:t>
            </a:r>
            <a:r>
              <a:rPr lang="en-US" sz="2000" dirty="0" err="1">
                <a:solidFill>
                  <a:schemeClr val="accent4">
                    <a:lumMod val="20000"/>
                    <a:lumOff val="80000"/>
                  </a:schemeClr>
                </a:solidFill>
                <a:latin typeface="qualy" panose="02000800000000000000" pitchFamily="2" charset="0"/>
                <a:cs typeface="Peyda SemBd" pitchFamily="2" charset="-78"/>
              </a:rPr>
              <a:t>dgp</a:t>
            </a:r>
            <a:r>
              <a:rPr lang="fa-IR" sz="2000" dirty="0">
                <a:solidFill>
                  <a:schemeClr val="accent4">
                    <a:lumMod val="20000"/>
                    <a:lumOff val="80000"/>
                  </a:schemeClr>
                </a:solidFill>
                <a:latin typeface="qualy" panose="02000800000000000000" pitchFamily="2" charset="0"/>
                <a:cs typeface="Peyda SemBd" pitchFamily="2" charset="-78"/>
              </a:rPr>
              <a:t>  و سایر رقبای خارجی</a:t>
            </a:r>
            <a:endParaRPr lang="en-US" sz="2000" dirty="0">
              <a:solidFill>
                <a:schemeClr val="accent4">
                  <a:lumMod val="20000"/>
                  <a:lumOff val="80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12</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tx1">
                <a:lumMod val="75000"/>
                <a:lumOff val="2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1213"/>
          <a:stretch/>
        </p:blipFill>
        <p:spPr>
          <a:xfrm>
            <a:off x="-751440" y="0"/>
            <a:ext cx="2689933" cy="6858001"/>
          </a:xfrm>
          <a:prstGeom prst="rect">
            <a:avLst/>
          </a:prstGeom>
        </p:spPr>
      </p:pic>
      <p:pic>
        <p:nvPicPr>
          <p:cNvPr id="6" name="Picture 5">
            <a:extLst>
              <a:ext uri="{FF2B5EF4-FFF2-40B4-BE49-F238E27FC236}">
                <a16:creationId xmlns:a16="http://schemas.microsoft.com/office/drawing/2014/main" id="{2F7D63BE-487B-4222-8C1F-CCCA942EE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3301" y="719332"/>
            <a:ext cx="3272699" cy="5824449"/>
          </a:xfrm>
          <a:prstGeom prst="rect">
            <a:avLst/>
          </a:prstGeom>
        </p:spPr>
      </p:pic>
      <p:pic>
        <p:nvPicPr>
          <p:cNvPr id="8" name="Picture 7">
            <a:extLst>
              <a:ext uri="{FF2B5EF4-FFF2-40B4-BE49-F238E27FC236}">
                <a16:creationId xmlns:a16="http://schemas.microsoft.com/office/drawing/2014/main" id="{D080FC56-7C36-44BC-AE0D-D2432B2FCC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2944" y="719331"/>
            <a:ext cx="3272700" cy="5824450"/>
          </a:xfrm>
          <a:prstGeom prst="rect">
            <a:avLst/>
          </a:prstGeom>
        </p:spPr>
      </p:pic>
      <p:pic>
        <p:nvPicPr>
          <p:cNvPr id="15" name="Picture 14">
            <a:extLst>
              <a:ext uri="{FF2B5EF4-FFF2-40B4-BE49-F238E27FC236}">
                <a16:creationId xmlns:a16="http://schemas.microsoft.com/office/drawing/2014/main" id="{C77BDC6C-E152-4537-969D-F004516BF6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095" y="719331"/>
            <a:ext cx="3290018" cy="5854001"/>
          </a:xfrm>
          <a:prstGeom prst="rect">
            <a:avLst/>
          </a:prstGeom>
        </p:spPr>
      </p:pic>
      <p:pic>
        <p:nvPicPr>
          <p:cNvPr id="17" name="Picture 16">
            <a:extLst>
              <a:ext uri="{FF2B5EF4-FFF2-40B4-BE49-F238E27FC236}">
                <a16:creationId xmlns:a16="http://schemas.microsoft.com/office/drawing/2014/main" id="{1DB017FD-5F3E-493E-AAFB-2287F7A252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2944" y="719331"/>
            <a:ext cx="3273410" cy="5824450"/>
          </a:xfrm>
          <a:prstGeom prst="rect">
            <a:avLst/>
          </a:prstGeom>
        </p:spPr>
      </p:pic>
    </p:spTree>
    <p:extLst>
      <p:ext uri="{BB962C8B-B14F-4D97-AF65-F5344CB8AC3E}">
        <p14:creationId xmlns:p14="http://schemas.microsoft.com/office/powerpoint/2010/main" val="894896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6821686" y="951020"/>
            <a:ext cx="3771800"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تیم مدیریت و منابع انسانی</a:t>
            </a:r>
            <a:endParaRPr lang="en-US" sz="2000" dirty="0">
              <a:solidFill>
                <a:schemeClr val="tx1">
                  <a:lumMod val="85000"/>
                  <a:lumOff val="15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13</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rgbClr val="7030A0">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877" r="79660"/>
          <a:stretch/>
        </p:blipFill>
        <p:spPr>
          <a:xfrm>
            <a:off x="-10470" y="0"/>
            <a:ext cx="1141830" cy="6858001"/>
          </a:xfrm>
          <a:prstGeom prst="rect">
            <a:avLst/>
          </a:prstGeom>
          <a:effectLst>
            <a:glow rad="127000">
              <a:schemeClr val="accent1">
                <a:alpha val="0"/>
              </a:schemeClr>
            </a:glow>
          </a:effectLst>
        </p:spPr>
      </p:pic>
      <p:graphicFrame>
        <p:nvGraphicFramePr>
          <p:cNvPr id="8" name="Table 7">
            <a:extLst>
              <a:ext uri="{FF2B5EF4-FFF2-40B4-BE49-F238E27FC236}">
                <a16:creationId xmlns:a16="http://schemas.microsoft.com/office/drawing/2014/main" id="{E6639F4C-2DC4-41B1-A077-CDB10706E870}"/>
              </a:ext>
            </a:extLst>
          </p:cNvPr>
          <p:cNvGraphicFramePr>
            <a:graphicFrameLocks noGrp="1"/>
          </p:cNvGraphicFramePr>
          <p:nvPr>
            <p:extLst>
              <p:ext uri="{D42A27DB-BD31-4B8C-83A1-F6EECF244321}">
                <p14:modId xmlns:p14="http://schemas.microsoft.com/office/powerpoint/2010/main" val="4068427343"/>
              </p:ext>
            </p:extLst>
          </p:nvPr>
        </p:nvGraphicFramePr>
        <p:xfrm>
          <a:off x="2768378" y="2057078"/>
          <a:ext cx="7439311" cy="3407384"/>
        </p:xfrm>
        <a:graphic>
          <a:graphicData uri="http://schemas.openxmlformats.org/drawingml/2006/table">
            <a:tbl>
              <a:tblPr rtl="1" firstRow="1" firstCol="1" bandRow="1"/>
              <a:tblGrid>
                <a:gridCol w="671803">
                  <a:extLst>
                    <a:ext uri="{9D8B030D-6E8A-4147-A177-3AD203B41FA5}">
                      <a16:colId xmlns:a16="http://schemas.microsoft.com/office/drawing/2014/main" val="3293956601"/>
                    </a:ext>
                  </a:extLst>
                </a:gridCol>
                <a:gridCol w="1992945">
                  <a:extLst>
                    <a:ext uri="{9D8B030D-6E8A-4147-A177-3AD203B41FA5}">
                      <a16:colId xmlns:a16="http://schemas.microsoft.com/office/drawing/2014/main" val="3710691126"/>
                    </a:ext>
                  </a:extLst>
                </a:gridCol>
                <a:gridCol w="1975471">
                  <a:extLst>
                    <a:ext uri="{9D8B030D-6E8A-4147-A177-3AD203B41FA5}">
                      <a16:colId xmlns:a16="http://schemas.microsoft.com/office/drawing/2014/main" val="1651504423"/>
                    </a:ext>
                  </a:extLst>
                </a:gridCol>
                <a:gridCol w="2799092">
                  <a:extLst>
                    <a:ext uri="{9D8B030D-6E8A-4147-A177-3AD203B41FA5}">
                      <a16:colId xmlns:a16="http://schemas.microsoft.com/office/drawing/2014/main" val="1952006432"/>
                    </a:ext>
                  </a:extLst>
                </a:gridCol>
              </a:tblGrid>
              <a:tr h="519862">
                <a:tc>
                  <a:txBody>
                    <a:bodyPr/>
                    <a:lstStyle/>
                    <a:p>
                      <a:pPr marL="0" marR="0" algn="ctr" rtl="1">
                        <a:lnSpc>
                          <a:spcPct val="107000"/>
                        </a:lnSpc>
                        <a:spcBef>
                          <a:spcPts val="0"/>
                        </a:spcBef>
                        <a:spcAft>
                          <a:spcPts val="0"/>
                        </a:spcAft>
                      </a:pPr>
                      <a:r>
                        <a:rPr lang="fa-IR"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ردیف</a:t>
                      </a:r>
                      <a:endParaRPr lang="en-US" sz="13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600">
                          <a:solidFill>
                            <a:srgbClr val="FFFFFF"/>
                          </a:solidFill>
                          <a:effectLst/>
                          <a:latin typeface="Calibri" panose="020F0502020204030204" pitchFamily="34" charset="0"/>
                          <a:ea typeface="Calibri" panose="020F0502020204030204" pitchFamily="34" charset="0"/>
                          <a:cs typeface="Calibri" panose="020F0502020204030204" pitchFamily="34" charset="0"/>
                        </a:rPr>
                        <a:t>عنوان پست سازمانی</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6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تعداد نفرات</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600">
                          <a:solidFill>
                            <a:srgbClr val="FFFFFF"/>
                          </a:solidFill>
                          <a:effectLst/>
                          <a:latin typeface="Calibri" panose="020F0502020204030204" pitchFamily="34" charset="0"/>
                          <a:ea typeface="Calibri" panose="020F0502020204030204" pitchFamily="34" charset="0"/>
                          <a:cs typeface="Calibri" panose="020F0502020204030204" pitchFamily="34" charset="0"/>
                        </a:rPr>
                        <a:t>توضیحات</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extLst>
                  <a:ext uri="{0D108BD9-81ED-4DB2-BD59-A6C34878D82A}">
                    <a16:rowId xmlns:a16="http://schemas.microsoft.com/office/drawing/2014/main" val="4016938011"/>
                  </a:ext>
                </a:extLst>
              </a:tr>
              <a:tr h="519862">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واحد مدیریت</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رئیس هیئت مدیره، مدیرعامل، مسئول دفتر</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567661762"/>
                  </a:ext>
                </a:extLst>
              </a:tr>
              <a:tr h="331984">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خدمات پس از فروش</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0255166"/>
                  </a:ext>
                </a:extLst>
              </a:tr>
              <a:tr h="519862">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فروش</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مدیر فروش، کارشناس فروش و بازاریابی</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324023189"/>
                  </a:ext>
                </a:extLst>
              </a:tr>
              <a:tr h="331984">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اداری و مالی</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حسابدار</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4791807"/>
                  </a:ext>
                </a:extLst>
              </a:tr>
              <a:tr h="331984">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تبلیغات</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49617697"/>
                  </a:ext>
                </a:extLst>
              </a:tr>
              <a:tr h="331984">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بازرگانی</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مسئول بازرگانی، کارشناس بازرگانی</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2051841"/>
                  </a:ext>
                </a:extLst>
              </a:tr>
              <a:tr h="519862">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تولید</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0">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مسئول تولید، انباردار، سه عدد مونتاژکار</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79854" marR="79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789937018"/>
                  </a:ext>
                </a:extLst>
              </a:tr>
            </a:tbl>
          </a:graphicData>
        </a:graphic>
      </p:graphicFrame>
    </p:spTree>
    <p:extLst>
      <p:ext uri="{BB962C8B-B14F-4D97-AF65-F5344CB8AC3E}">
        <p14:creationId xmlns:p14="http://schemas.microsoft.com/office/powerpoint/2010/main" val="128026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14</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877" r="79660"/>
          <a:stretch/>
        </p:blipFill>
        <p:spPr>
          <a:xfrm>
            <a:off x="-10470" y="0"/>
            <a:ext cx="1141830" cy="6858001"/>
          </a:xfrm>
          <a:prstGeom prst="rect">
            <a:avLst/>
          </a:prstGeom>
          <a:effectLst>
            <a:glow rad="127000">
              <a:schemeClr val="accent1">
                <a:alpha val="0"/>
              </a:schemeClr>
            </a:glow>
          </a:effectLst>
        </p:spPr>
      </p:pic>
      <p:graphicFrame>
        <p:nvGraphicFramePr>
          <p:cNvPr id="8" name="Table 7">
            <a:extLst>
              <a:ext uri="{FF2B5EF4-FFF2-40B4-BE49-F238E27FC236}">
                <a16:creationId xmlns:a16="http://schemas.microsoft.com/office/drawing/2014/main" id="{5B34F586-0D67-4EF4-B7D6-337890C50F82}"/>
              </a:ext>
            </a:extLst>
          </p:cNvPr>
          <p:cNvGraphicFramePr>
            <a:graphicFrameLocks noGrp="1"/>
          </p:cNvGraphicFramePr>
          <p:nvPr>
            <p:extLst>
              <p:ext uri="{D42A27DB-BD31-4B8C-83A1-F6EECF244321}">
                <p14:modId xmlns:p14="http://schemas.microsoft.com/office/powerpoint/2010/main" val="1329286130"/>
              </p:ext>
            </p:extLst>
          </p:nvPr>
        </p:nvGraphicFramePr>
        <p:xfrm>
          <a:off x="3478207" y="1459025"/>
          <a:ext cx="6144895" cy="2693035"/>
        </p:xfrm>
        <a:graphic>
          <a:graphicData uri="http://schemas.openxmlformats.org/drawingml/2006/table">
            <a:tbl>
              <a:tblPr rtl="1" firstRow="1" firstCol="1" bandRow="1"/>
              <a:tblGrid>
                <a:gridCol w="566420">
                  <a:extLst>
                    <a:ext uri="{9D8B030D-6E8A-4147-A177-3AD203B41FA5}">
                      <a16:colId xmlns:a16="http://schemas.microsoft.com/office/drawing/2014/main" val="624651703"/>
                    </a:ext>
                  </a:extLst>
                </a:gridCol>
                <a:gridCol w="1650365">
                  <a:extLst>
                    <a:ext uri="{9D8B030D-6E8A-4147-A177-3AD203B41FA5}">
                      <a16:colId xmlns:a16="http://schemas.microsoft.com/office/drawing/2014/main" val="257587821"/>
                    </a:ext>
                  </a:extLst>
                </a:gridCol>
                <a:gridCol w="1643380">
                  <a:extLst>
                    <a:ext uri="{9D8B030D-6E8A-4147-A177-3AD203B41FA5}">
                      <a16:colId xmlns:a16="http://schemas.microsoft.com/office/drawing/2014/main" val="3293799333"/>
                    </a:ext>
                  </a:extLst>
                </a:gridCol>
                <a:gridCol w="995045">
                  <a:extLst>
                    <a:ext uri="{9D8B030D-6E8A-4147-A177-3AD203B41FA5}">
                      <a16:colId xmlns:a16="http://schemas.microsoft.com/office/drawing/2014/main" val="2968014208"/>
                    </a:ext>
                  </a:extLst>
                </a:gridCol>
                <a:gridCol w="1289685">
                  <a:extLst>
                    <a:ext uri="{9D8B030D-6E8A-4147-A177-3AD203B41FA5}">
                      <a16:colId xmlns:a16="http://schemas.microsoft.com/office/drawing/2014/main" val="313340290"/>
                    </a:ext>
                  </a:extLst>
                </a:gridCol>
              </a:tblGrid>
              <a:tr h="313690">
                <a:tc>
                  <a:txBody>
                    <a:bodyPr/>
                    <a:lstStyle/>
                    <a:p>
                      <a:pPr marL="0" marR="0" algn="ctr" rtl="1">
                        <a:lnSpc>
                          <a:spcPct val="107000"/>
                        </a:lnSpc>
                        <a:spcBef>
                          <a:spcPts val="0"/>
                        </a:spcBef>
                        <a:spcAft>
                          <a:spcPts val="0"/>
                        </a:spcAft>
                      </a:pPr>
                      <a:r>
                        <a:rPr lang="fa-I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ردیف</a:t>
                      </a:r>
                      <a:endParaRPr lang="en-US" sz="1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a:solidFill>
                            <a:srgbClr val="FFFFFF"/>
                          </a:solidFill>
                          <a:effectLst/>
                          <a:latin typeface="Calibri" panose="020F0502020204030204" pitchFamily="34" charset="0"/>
                          <a:ea typeface="Calibri" panose="020F0502020204030204" pitchFamily="34" charset="0"/>
                          <a:cs typeface="Calibri" panose="020F0502020204030204" pitchFamily="34" charset="0"/>
                        </a:rPr>
                        <a:t>شرح</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a:solidFill>
                            <a:srgbClr val="FFFFFF"/>
                          </a:solidFill>
                          <a:effectLst/>
                          <a:latin typeface="Calibri" panose="020F0502020204030204" pitchFamily="34" charset="0"/>
                          <a:ea typeface="Calibri" panose="020F0502020204030204" pitchFamily="34" charset="0"/>
                          <a:cs typeface="Calibri" panose="020F0502020204030204" pitchFamily="34" charset="0"/>
                        </a:rPr>
                        <a:t>حقوق ماهیانه- میلیون ریال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a:solidFill>
                            <a:srgbClr val="FFFFFF"/>
                          </a:solidFill>
                          <a:effectLst/>
                          <a:latin typeface="Calibri" panose="020F0502020204030204" pitchFamily="34" charset="0"/>
                          <a:ea typeface="Calibri" panose="020F0502020204030204" pitchFamily="34" charset="0"/>
                          <a:cs typeface="Calibri" panose="020F0502020204030204" pitchFamily="34" charset="0"/>
                        </a:rPr>
                        <a:t>نفرات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a:solidFill>
                            <a:srgbClr val="FFFFFF"/>
                          </a:solidFill>
                          <a:effectLst/>
                          <a:latin typeface="Calibri" panose="020F0502020204030204" pitchFamily="34" charset="0"/>
                          <a:ea typeface="Calibri" panose="020F0502020204030204" pitchFamily="34" charset="0"/>
                          <a:cs typeface="Calibri" panose="020F0502020204030204" pitchFamily="34" charset="0"/>
                        </a:rPr>
                        <a:t>جمع هزینه‌های سالیانه-میلیون ریال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extLst>
                  <a:ext uri="{0D108BD9-81ED-4DB2-BD59-A6C34878D82A}">
                    <a16:rowId xmlns:a16="http://schemas.microsoft.com/office/drawing/2014/main" val="2375221484"/>
                  </a:ext>
                </a:extLst>
              </a:tr>
              <a:tr h="267970">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مدیرعامل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300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7200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01580804"/>
                  </a:ext>
                </a:extLst>
              </a:tr>
              <a:tr h="267970">
                <a:tc>
                  <a:txBody>
                    <a:bodyPr/>
                    <a:lstStyle/>
                    <a:p>
                      <a:pPr marL="0" marR="0" algn="ctr" rtl="1">
                        <a:lnSpc>
                          <a:spcPct val="107000"/>
                        </a:lnSpc>
                        <a:spcBef>
                          <a:spcPts val="0"/>
                        </a:spcBef>
                        <a:spcAft>
                          <a:spcPts val="0"/>
                        </a:spcAft>
                      </a:pPr>
                      <a:r>
                        <a:rPr lang="fa-IR" sz="14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مسئول دفتر</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7363484"/>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خدمات پس از فروش</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1440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24290901"/>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فروش</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1200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2682718"/>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اداری و مالی</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1440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91287129"/>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تبلیغات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960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3911717"/>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بازرگانی</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2880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543632547"/>
                  </a:ext>
                </a:extLst>
              </a:tr>
              <a:tr h="285115">
                <a:tc gridSpan="3">
                  <a:txBody>
                    <a:bodyPr/>
                    <a:lstStyle/>
                    <a:p>
                      <a:pPr marL="0" marR="0" algn="ctr" rtl="1">
                        <a:lnSpc>
                          <a:spcPct val="107000"/>
                        </a:lnSpc>
                        <a:spcBef>
                          <a:spcPts val="0"/>
                        </a:spcBef>
                        <a:spcAft>
                          <a:spcPts val="0"/>
                        </a:spcAft>
                      </a:pPr>
                      <a:r>
                        <a:rPr lang="fa-IR"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جمع کل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33"/>
                    </a:solidFill>
                  </a:tcPr>
                </a:tc>
                <a:tc hMerge="1">
                  <a:txBody>
                    <a:bodyPr/>
                    <a:lstStyle/>
                    <a:p>
                      <a:endParaRPr lang="en-US"/>
                    </a:p>
                  </a:txBody>
                  <a:tcPr/>
                </a:tc>
                <a:tc hMerge="1">
                  <a:txBody>
                    <a:bodyPr/>
                    <a:lstStyle/>
                    <a:p>
                      <a:endParaRPr lang="en-US"/>
                    </a:p>
                  </a:txBody>
                  <a:tcPr/>
                </a:tc>
                <a:tc>
                  <a:txBody>
                    <a:bodyPr/>
                    <a:lstStyle/>
                    <a:p>
                      <a:pPr marL="0" marR="0" algn="ctr" rtl="1">
                        <a:lnSpc>
                          <a:spcPct val="107000"/>
                        </a:lnSpc>
                        <a:spcBef>
                          <a:spcPts val="0"/>
                        </a:spcBef>
                        <a:spcAft>
                          <a:spcPts val="0"/>
                        </a:spcAft>
                      </a:pPr>
                      <a:r>
                        <a:rPr lang="fa-IR"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33"/>
                    </a:solidFill>
                  </a:tcPr>
                </a:tc>
                <a:tc>
                  <a:txBody>
                    <a:bodyPr/>
                    <a:lstStyle/>
                    <a:p>
                      <a:pPr marL="0" marR="0" algn="ctr" rtl="1">
                        <a:lnSpc>
                          <a:spcPct val="107000"/>
                        </a:lnSpc>
                        <a:spcBef>
                          <a:spcPts val="0"/>
                        </a:spcBef>
                        <a:spcAft>
                          <a:spcPts val="0"/>
                        </a:spcAft>
                      </a:pPr>
                      <a:r>
                        <a:rPr lang="fa-IR"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15220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33"/>
                    </a:solidFill>
                  </a:tcPr>
                </a:tc>
                <a:extLst>
                  <a:ext uri="{0D108BD9-81ED-4DB2-BD59-A6C34878D82A}">
                    <a16:rowId xmlns:a16="http://schemas.microsoft.com/office/drawing/2014/main" val="247596841"/>
                  </a:ext>
                </a:extLst>
              </a:tr>
            </a:tbl>
          </a:graphicData>
        </a:graphic>
      </p:graphicFrame>
      <p:sp>
        <p:nvSpPr>
          <p:cNvPr id="10" name="Title 4">
            <a:extLst>
              <a:ext uri="{FF2B5EF4-FFF2-40B4-BE49-F238E27FC236}">
                <a16:creationId xmlns:a16="http://schemas.microsoft.com/office/drawing/2014/main" id="{EB9DE9D0-A25B-4AD8-9689-F87C10ED5F41}"/>
              </a:ext>
            </a:extLst>
          </p:cNvPr>
          <p:cNvSpPr txBox="1">
            <a:spLocks/>
          </p:cNvSpPr>
          <p:nvPr/>
        </p:nvSpPr>
        <p:spPr>
          <a:xfrm>
            <a:off x="3749238" y="1028280"/>
            <a:ext cx="3771800" cy="4307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1600" dirty="0">
                <a:solidFill>
                  <a:schemeClr val="tx1">
                    <a:lumMod val="85000"/>
                    <a:lumOff val="15000"/>
                  </a:schemeClr>
                </a:solidFill>
                <a:latin typeface="qualy" panose="02000800000000000000" pitchFamily="2" charset="0"/>
                <a:cs typeface="Peyda SemBd" pitchFamily="2" charset="-78"/>
              </a:rPr>
              <a:t>پرسنل دفتر مرکزی</a:t>
            </a:r>
            <a:endParaRPr lang="en-US" sz="1600" dirty="0">
              <a:solidFill>
                <a:schemeClr val="tx1">
                  <a:lumMod val="85000"/>
                  <a:lumOff val="15000"/>
                </a:schemeClr>
              </a:solidFill>
              <a:latin typeface="qualy" panose="02000800000000000000" pitchFamily="2" charset="0"/>
              <a:cs typeface="Peyda SemBd" pitchFamily="2" charset="-78"/>
            </a:endParaRPr>
          </a:p>
        </p:txBody>
      </p:sp>
      <p:graphicFrame>
        <p:nvGraphicFramePr>
          <p:cNvPr id="11" name="Table 10">
            <a:extLst>
              <a:ext uri="{FF2B5EF4-FFF2-40B4-BE49-F238E27FC236}">
                <a16:creationId xmlns:a16="http://schemas.microsoft.com/office/drawing/2014/main" id="{3BC27767-D0BE-4F0F-913C-C9C2BA0B619F}"/>
              </a:ext>
            </a:extLst>
          </p:cNvPr>
          <p:cNvGraphicFramePr>
            <a:graphicFrameLocks noGrp="1"/>
          </p:cNvGraphicFramePr>
          <p:nvPr>
            <p:extLst>
              <p:ext uri="{D42A27DB-BD31-4B8C-83A1-F6EECF244321}">
                <p14:modId xmlns:p14="http://schemas.microsoft.com/office/powerpoint/2010/main" val="4000257327"/>
              </p:ext>
            </p:extLst>
          </p:nvPr>
        </p:nvGraphicFramePr>
        <p:xfrm>
          <a:off x="3478206" y="4582869"/>
          <a:ext cx="6144895" cy="1569720"/>
        </p:xfrm>
        <a:graphic>
          <a:graphicData uri="http://schemas.openxmlformats.org/drawingml/2006/table">
            <a:tbl>
              <a:tblPr rtl="1" firstRow="1" firstCol="1" bandRow="1"/>
              <a:tblGrid>
                <a:gridCol w="566420">
                  <a:extLst>
                    <a:ext uri="{9D8B030D-6E8A-4147-A177-3AD203B41FA5}">
                      <a16:colId xmlns:a16="http://schemas.microsoft.com/office/drawing/2014/main" val="2075228700"/>
                    </a:ext>
                  </a:extLst>
                </a:gridCol>
                <a:gridCol w="1650365">
                  <a:extLst>
                    <a:ext uri="{9D8B030D-6E8A-4147-A177-3AD203B41FA5}">
                      <a16:colId xmlns:a16="http://schemas.microsoft.com/office/drawing/2014/main" val="3095696612"/>
                    </a:ext>
                  </a:extLst>
                </a:gridCol>
                <a:gridCol w="1643380">
                  <a:extLst>
                    <a:ext uri="{9D8B030D-6E8A-4147-A177-3AD203B41FA5}">
                      <a16:colId xmlns:a16="http://schemas.microsoft.com/office/drawing/2014/main" val="3668441384"/>
                    </a:ext>
                  </a:extLst>
                </a:gridCol>
                <a:gridCol w="995045">
                  <a:extLst>
                    <a:ext uri="{9D8B030D-6E8A-4147-A177-3AD203B41FA5}">
                      <a16:colId xmlns:a16="http://schemas.microsoft.com/office/drawing/2014/main" val="965911795"/>
                    </a:ext>
                  </a:extLst>
                </a:gridCol>
                <a:gridCol w="1289685">
                  <a:extLst>
                    <a:ext uri="{9D8B030D-6E8A-4147-A177-3AD203B41FA5}">
                      <a16:colId xmlns:a16="http://schemas.microsoft.com/office/drawing/2014/main" val="3915186900"/>
                    </a:ext>
                  </a:extLst>
                </a:gridCol>
              </a:tblGrid>
              <a:tr h="313690">
                <a:tc>
                  <a:txBody>
                    <a:bodyPr/>
                    <a:lstStyle/>
                    <a:p>
                      <a:pPr marL="0" marR="0" algn="ctr" rtl="1">
                        <a:lnSpc>
                          <a:spcPct val="107000"/>
                        </a:lnSpc>
                        <a:spcBef>
                          <a:spcPts val="0"/>
                        </a:spcBef>
                        <a:spcAft>
                          <a:spcPts val="0"/>
                        </a:spcAft>
                      </a:pPr>
                      <a:r>
                        <a:rPr lang="fa-I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ردیف</a:t>
                      </a:r>
                      <a:endParaRPr lang="en-US" sz="1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شرح</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حقوق ماهیانه- میلیون ریال</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a:solidFill>
                            <a:srgbClr val="FFFFFF"/>
                          </a:solidFill>
                          <a:effectLst/>
                          <a:latin typeface="Calibri" panose="020F0502020204030204" pitchFamily="34" charset="0"/>
                          <a:ea typeface="Calibri" panose="020F0502020204030204" pitchFamily="34" charset="0"/>
                          <a:cs typeface="Calibri" panose="020F0502020204030204" pitchFamily="34" charset="0"/>
                        </a:rPr>
                        <a:t>نفرات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tc>
                  <a:txBody>
                    <a:bodyPr/>
                    <a:lstStyle/>
                    <a:p>
                      <a:pPr marL="0" marR="0" algn="ctr" rtl="1">
                        <a:lnSpc>
                          <a:spcPct val="107000"/>
                        </a:lnSpc>
                        <a:spcBef>
                          <a:spcPts val="0"/>
                        </a:spcBef>
                        <a:spcAft>
                          <a:spcPts val="0"/>
                        </a:spcAft>
                      </a:pPr>
                      <a:r>
                        <a:rPr lang="fa-IR" sz="1400">
                          <a:solidFill>
                            <a:srgbClr val="FFFFFF"/>
                          </a:solidFill>
                          <a:effectLst/>
                          <a:latin typeface="Calibri" panose="020F0502020204030204" pitchFamily="34" charset="0"/>
                          <a:ea typeface="Calibri" panose="020F0502020204030204" pitchFamily="34" charset="0"/>
                          <a:cs typeface="Calibri" panose="020F0502020204030204" pitchFamily="34" charset="0"/>
                        </a:rPr>
                        <a:t>جمع هزینه‌های سالیانه-میلیون ریال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2A35"/>
                    </a:solidFill>
                  </a:tcPr>
                </a:tc>
                <a:extLst>
                  <a:ext uri="{0D108BD9-81ED-4DB2-BD59-A6C34878D82A}">
                    <a16:rowId xmlns:a16="http://schemas.microsoft.com/office/drawing/2014/main" val="2195456740"/>
                  </a:ext>
                </a:extLst>
              </a:tr>
              <a:tr h="267970">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مدیرتولید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1440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83599491"/>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کارگر مونتاژکار</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4320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1614992"/>
                  </a:ext>
                </a:extLst>
              </a:tr>
              <a:tr h="285115">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انباردار</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rtl="1">
                        <a:lnSpc>
                          <a:spcPct val="107000"/>
                        </a:lnSpc>
                        <a:spcBef>
                          <a:spcPts val="0"/>
                        </a:spcBef>
                        <a:spcAft>
                          <a:spcPts val="0"/>
                        </a:spcAft>
                      </a:pPr>
                      <a:r>
                        <a:rPr lang="fa-IR"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1200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728294704"/>
                  </a:ext>
                </a:extLst>
              </a:tr>
              <a:tr h="285115">
                <a:tc gridSpan="3">
                  <a:txBody>
                    <a:bodyPr/>
                    <a:lstStyle/>
                    <a:p>
                      <a:pPr marL="0" marR="0" algn="ctr" rtl="1">
                        <a:lnSpc>
                          <a:spcPct val="107000"/>
                        </a:lnSpc>
                        <a:spcBef>
                          <a:spcPts val="0"/>
                        </a:spcBef>
                        <a:spcAft>
                          <a:spcPts val="0"/>
                        </a:spcAft>
                      </a:pPr>
                      <a:r>
                        <a:rPr lang="fa-IR"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جمع کل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33"/>
                    </a:solidFill>
                  </a:tcPr>
                </a:tc>
                <a:tc hMerge="1">
                  <a:txBody>
                    <a:bodyPr/>
                    <a:lstStyle/>
                    <a:p>
                      <a:endParaRPr lang="en-US"/>
                    </a:p>
                  </a:txBody>
                  <a:tcPr/>
                </a:tc>
                <a:tc hMerge="1">
                  <a:txBody>
                    <a:bodyPr/>
                    <a:lstStyle/>
                    <a:p>
                      <a:endParaRPr lang="en-US"/>
                    </a:p>
                  </a:txBody>
                  <a:tcPr/>
                </a:tc>
                <a:tc>
                  <a:txBody>
                    <a:bodyPr/>
                    <a:lstStyle/>
                    <a:p>
                      <a:pPr marL="0" marR="0" algn="ctr" rtl="1">
                        <a:lnSpc>
                          <a:spcPct val="107000"/>
                        </a:lnSpc>
                        <a:spcBef>
                          <a:spcPts val="0"/>
                        </a:spcBef>
                        <a:spcAft>
                          <a:spcPts val="0"/>
                        </a:spcAft>
                      </a:pPr>
                      <a:r>
                        <a:rPr lang="fa-IR"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33"/>
                    </a:solidFill>
                  </a:tcPr>
                </a:tc>
                <a:tc>
                  <a:txBody>
                    <a:bodyPr/>
                    <a:lstStyle/>
                    <a:p>
                      <a:pPr marL="0" marR="0" algn="ctr" rtl="1">
                        <a:lnSpc>
                          <a:spcPct val="107000"/>
                        </a:lnSpc>
                        <a:spcBef>
                          <a:spcPts val="0"/>
                        </a:spcBef>
                        <a:spcAft>
                          <a:spcPts val="0"/>
                        </a:spcAft>
                      </a:pPr>
                      <a:r>
                        <a:rPr lang="fa-IR"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6960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33"/>
                    </a:solidFill>
                  </a:tcPr>
                </a:tc>
                <a:extLst>
                  <a:ext uri="{0D108BD9-81ED-4DB2-BD59-A6C34878D82A}">
                    <a16:rowId xmlns:a16="http://schemas.microsoft.com/office/drawing/2014/main" val="1248326678"/>
                  </a:ext>
                </a:extLst>
              </a:tr>
            </a:tbl>
          </a:graphicData>
        </a:graphic>
      </p:graphicFrame>
      <p:sp>
        <p:nvSpPr>
          <p:cNvPr id="12" name="Title 4">
            <a:extLst>
              <a:ext uri="{FF2B5EF4-FFF2-40B4-BE49-F238E27FC236}">
                <a16:creationId xmlns:a16="http://schemas.microsoft.com/office/drawing/2014/main" id="{EBC67441-6141-4547-8315-638C866574EC}"/>
              </a:ext>
            </a:extLst>
          </p:cNvPr>
          <p:cNvSpPr txBox="1">
            <a:spLocks/>
          </p:cNvSpPr>
          <p:nvPr/>
        </p:nvSpPr>
        <p:spPr>
          <a:xfrm>
            <a:off x="3478206" y="4152129"/>
            <a:ext cx="3771800" cy="4307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1600" dirty="0">
                <a:solidFill>
                  <a:schemeClr val="tx1">
                    <a:lumMod val="85000"/>
                    <a:lumOff val="15000"/>
                  </a:schemeClr>
                </a:solidFill>
                <a:latin typeface="qualy" panose="02000800000000000000" pitchFamily="2" charset="0"/>
                <a:cs typeface="Peyda SemBd" pitchFamily="2" charset="-78"/>
              </a:rPr>
              <a:t>پرسنل تولید</a:t>
            </a:r>
            <a:endParaRPr lang="en-US" sz="1600" dirty="0">
              <a:solidFill>
                <a:schemeClr val="tx1">
                  <a:lumMod val="85000"/>
                  <a:lumOff val="15000"/>
                </a:schemeClr>
              </a:solidFill>
              <a:latin typeface="qualy" panose="02000800000000000000" pitchFamily="2" charset="0"/>
              <a:cs typeface="Peyda SemBd" pitchFamily="2" charset="-78"/>
            </a:endParaRPr>
          </a:p>
        </p:txBody>
      </p:sp>
    </p:spTree>
    <p:extLst>
      <p:ext uri="{BB962C8B-B14F-4D97-AF65-F5344CB8AC3E}">
        <p14:creationId xmlns:p14="http://schemas.microsoft.com/office/powerpoint/2010/main" val="29148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3865783" y="951020"/>
            <a:ext cx="3771800"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جلوگیری از خروج ارز از کشور</a:t>
            </a:r>
            <a:endParaRPr lang="en-US" sz="2000" dirty="0">
              <a:solidFill>
                <a:schemeClr val="tx1">
                  <a:lumMod val="85000"/>
                  <a:lumOff val="15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15</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877" r="79660"/>
          <a:stretch/>
        </p:blipFill>
        <p:spPr>
          <a:xfrm>
            <a:off x="-10470" y="0"/>
            <a:ext cx="1141830" cy="6858001"/>
          </a:xfrm>
          <a:prstGeom prst="rect">
            <a:avLst/>
          </a:prstGeom>
        </p:spPr>
      </p:pic>
      <p:sp>
        <p:nvSpPr>
          <p:cNvPr id="3" name="Oval 2">
            <a:extLst>
              <a:ext uri="{FF2B5EF4-FFF2-40B4-BE49-F238E27FC236}">
                <a16:creationId xmlns:a16="http://schemas.microsoft.com/office/drawing/2014/main" id="{6038426A-460A-4D8E-9298-B1B962B11B2F}"/>
              </a:ext>
            </a:extLst>
          </p:cNvPr>
          <p:cNvSpPr/>
          <p:nvPr/>
        </p:nvSpPr>
        <p:spPr>
          <a:xfrm>
            <a:off x="2606685" y="4487334"/>
            <a:ext cx="788449" cy="4050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07C71E5-649A-4912-B677-2E1B7D22786B}"/>
              </a:ext>
            </a:extLst>
          </p:cNvPr>
          <p:cNvPicPr>
            <a:picLocks noChangeAspect="1"/>
          </p:cNvPicPr>
          <p:nvPr/>
        </p:nvPicPr>
        <p:blipFill>
          <a:blip r:embed="rId5"/>
          <a:stretch>
            <a:fillRect/>
          </a:stretch>
        </p:blipFill>
        <p:spPr>
          <a:xfrm>
            <a:off x="2061632" y="1735667"/>
            <a:ext cx="8153400" cy="3657600"/>
          </a:xfrm>
          <a:prstGeom prst="rect">
            <a:avLst/>
          </a:prstGeom>
        </p:spPr>
      </p:pic>
    </p:spTree>
    <p:extLst>
      <p:ext uri="{BB962C8B-B14F-4D97-AF65-F5344CB8AC3E}">
        <p14:creationId xmlns:p14="http://schemas.microsoft.com/office/powerpoint/2010/main" val="758106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3787793" y="744123"/>
            <a:ext cx="3771800"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محاسبات مالی سود و شاخصها</a:t>
            </a:r>
            <a:endParaRPr lang="en-US" sz="2000" dirty="0">
              <a:solidFill>
                <a:schemeClr val="tx1">
                  <a:lumMod val="85000"/>
                  <a:lumOff val="15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16</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8547" r="61213"/>
          <a:stretch/>
        </p:blipFill>
        <p:spPr>
          <a:xfrm rot="10800000">
            <a:off x="0" y="-1"/>
            <a:ext cx="1210734" cy="6858001"/>
          </a:xfrm>
          <a:prstGeom prst="rect">
            <a:avLst/>
          </a:prstGeom>
        </p:spPr>
      </p:pic>
      <p:pic>
        <p:nvPicPr>
          <p:cNvPr id="7" name="Picture 6">
            <a:extLst>
              <a:ext uri="{FF2B5EF4-FFF2-40B4-BE49-F238E27FC236}">
                <a16:creationId xmlns:a16="http://schemas.microsoft.com/office/drawing/2014/main" id="{63231DA1-EA23-C4F6-54C1-926AB0318A85}"/>
              </a:ext>
            </a:extLst>
          </p:cNvPr>
          <p:cNvPicPr>
            <a:picLocks noChangeAspect="1"/>
          </p:cNvPicPr>
          <p:nvPr/>
        </p:nvPicPr>
        <p:blipFill>
          <a:blip r:embed="rId5"/>
          <a:stretch>
            <a:fillRect/>
          </a:stretch>
        </p:blipFill>
        <p:spPr>
          <a:xfrm>
            <a:off x="1694643" y="1225249"/>
            <a:ext cx="10056633" cy="5399858"/>
          </a:xfrm>
          <a:prstGeom prst="rect">
            <a:avLst/>
          </a:prstGeom>
        </p:spPr>
      </p:pic>
    </p:spTree>
    <p:extLst>
      <p:ext uri="{BB962C8B-B14F-4D97-AF65-F5344CB8AC3E}">
        <p14:creationId xmlns:p14="http://schemas.microsoft.com/office/powerpoint/2010/main" val="23591965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3787793" y="744123"/>
            <a:ext cx="4346916"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محاسبه سود وزیان 5 ساله تا سال 05-1404</a:t>
            </a:r>
            <a:endParaRPr lang="en-US" sz="2000" dirty="0">
              <a:solidFill>
                <a:schemeClr val="tx1">
                  <a:lumMod val="85000"/>
                  <a:lumOff val="15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17</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8547" r="61213"/>
          <a:stretch/>
        </p:blipFill>
        <p:spPr>
          <a:xfrm rot="10800000">
            <a:off x="0" y="-1"/>
            <a:ext cx="1210734" cy="6858001"/>
          </a:xfrm>
          <a:prstGeom prst="rect">
            <a:avLst/>
          </a:prstGeom>
        </p:spPr>
      </p:pic>
      <p:graphicFrame>
        <p:nvGraphicFramePr>
          <p:cNvPr id="11" name="Object 10">
            <a:extLst>
              <a:ext uri="{FF2B5EF4-FFF2-40B4-BE49-F238E27FC236}">
                <a16:creationId xmlns:a16="http://schemas.microsoft.com/office/drawing/2014/main" id="{EB1BE615-C675-B2AF-422A-18706852D94B}"/>
              </a:ext>
            </a:extLst>
          </p:cNvPr>
          <p:cNvGraphicFramePr>
            <a:graphicFrameLocks noChangeAspect="1"/>
          </p:cNvGraphicFramePr>
          <p:nvPr>
            <p:extLst>
              <p:ext uri="{D42A27DB-BD31-4B8C-83A1-F6EECF244321}">
                <p14:modId xmlns:p14="http://schemas.microsoft.com/office/powerpoint/2010/main" val="1769318289"/>
              </p:ext>
            </p:extLst>
          </p:nvPr>
        </p:nvGraphicFramePr>
        <p:xfrm>
          <a:off x="2328391" y="1612899"/>
          <a:ext cx="8597900" cy="3632200"/>
        </p:xfrm>
        <a:graphic>
          <a:graphicData uri="http://schemas.openxmlformats.org/presentationml/2006/ole">
            <mc:AlternateContent xmlns:mc="http://schemas.openxmlformats.org/markup-compatibility/2006">
              <mc:Choice xmlns:v="urn:schemas-microsoft-com:vml" Requires="v">
                <p:oleObj name="Worksheet" r:id="rId5" imgW="8597900" imgH="3632200" progId="Excel.Sheet.12">
                  <p:embed/>
                </p:oleObj>
              </mc:Choice>
              <mc:Fallback>
                <p:oleObj name="Worksheet" r:id="rId5" imgW="8597900" imgH="3632200" progId="Excel.Sheet.12">
                  <p:embed/>
                  <p:pic>
                    <p:nvPicPr>
                      <p:cNvPr id="0" name=""/>
                      <p:cNvPicPr/>
                      <p:nvPr/>
                    </p:nvPicPr>
                    <p:blipFill>
                      <a:blip r:embed="rId6"/>
                      <a:stretch>
                        <a:fillRect/>
                      </a:stretch>
                    </p:blipFill>
                    <p:spPr>
                      <a:xfrm>
                        <a:off x="2328391" y="1612899"/>
                        <a:ext cx="8597900" cy="3632200"/>
                      </a:xfrm>
                      <a:prstGeom prst="rect">
                        <a:avLst/>
                      </a:prstGeom>
                    </p:spPr>
                  </p:pic>
                </p:oleObj>
              </mc:Fallback>
            </mc:AlternateContent>
          </a:graphicData>
        </a:graphic>
      </p:graphicFrame>
    </p:spTree>
    <p:extLst>
      <p:ext uri="{BB962C8B-B14F-4D97-AF65-F5344CB8AC3E}">
        <p14:creationId xmlns:p14="http://schemas.microsoft.com/office/powerpoint/2010/main" val="124528681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2932659" y="836781"/>
            <a:ext cx="4346916"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شاخص های </a:t>
            </a:r>
            <a:r>
              <a:rPr lang="en-US" sz="2000" dirty="0" err="1">
                <a:solidFill>
                  <a:schemeClr val="tx1">
                    <a:lumMod val="85000"/>
                    <a:lumOff val="15000"/>
                  </a:schemeClr>
                </a:solidFill>
                <a:latin typeface="qualy" panose="02000800000000000000" pitchFamily="2" charset="0"/>
                <a:cs typeface="Peyda SemBd" pitchFamily="2" charset="-78"/>
              </a:rPr>
              <a:t>npv</a:t>
            </a:r>
            <a:r>
              <a:rPr lang="fa-IR" sz="2000" dirty="0">
                <a:solidFill>
                  <a:schemeClr val="tx1">
                    <a:lumMod val="85000"/>
                    <a:lumOff val="15000"/>
                  </a:schemeClr>
                </a:solidFill>
                <a:latin typeface="qualy" panose="02000800000000000000" pitchFamily="2" charset="0"/>
                <a:cs typeface="Peyda SemBd" pitchFamily="2" charset="-78"/>
              </a:rPr>
              <a:t>   و </a:t>
            </a:r>
            <a:r>
              <a:rPr lang="en-US" sz="2000" dirty="0">
                <a:solidFill>
                  <a:schemeClr val="tx1">
                    <a:lumMod val="85000"/>
                    <a:lumOff val="15000"/>
                  </a:schemeClr>
                </a:solidFill>
                <a:latin typeface="qualy" panose="02000800000000000000" pitchFamily="2" charset="0"/>
                <a:cs typeface="Peyda SemBd" pitchFamily="2" charset="-78"/>
              </a:rPr>
              <a:t>IRR</a:t>
            </a: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18</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8547" r="61213"/>
          <a:stretch/>
        </p:blipFill>
        <p:spPr>
          <a:xfrm rot="10800000">
            <a:off x="0" y="-1"/>
            <a:ext cx="1210734" cy="6858001"/>
          </a:xfrm>
          <a:prstGeom prst="rect">
            <a:avLst/>
          </a:prstGeom>
        </p:spPr>
      </p:pic>
      <p:graphicFrame>
        <p:nvGraphicFramePr>
          <p:cNvPr id="12" name="Object 11">
            <a:extLst>
              <a:ext uri="{FF2B5EF4-FFF2-40B4-BE49-F238E27FC236}">
                <a16:creationId xmlns:a16="http://schemas.microsoft.com/office/drawing/2014/main" id="{3A4D9296-48A7-5D2E-C2A0-EDC2BB3CD266}"/>
              </a:ext>
            </a:extLst>
          </p:cNvPr>
          <p:cNvGraphicFramePr>
            <a:graphicFrameLocks noChangeAspect="1"/>
          </p:cNvGraphicFramePr>
          <p:nvPr>
            <p:extLst>
              <p:ext uri="{D42A27DB-BD31-4B8C-83A1-F6EECF244321}">
                <p14:modId xmlns:p14="http://schemas.microsoft.com/office/powerpoint/2010/main" val="2375907416"/>
              </p:ext>
            </p:extLst>
          </p:nvPr>
        </p:nvGraphicFramePr>
        <p:xfrm>
          <a:off x="2932659" y="4686071"/>
          <a:ext cx="3381644" cy="1756474"/>
        </p:xfrm>
        <a:graphic>
          <a:graphicData uri="http://schemas.openxmlformats.org/presentationml/2006/ole">
            <mc:AlternateContent xmlns:mc="http://schemas.openxmlformats.org/markup-compatibility/2006">
              <mc:Choice xmlns:v="urn:schemas-microsoft-com:vml" Requires="v">
                <p:oleObj name="Worksheet" r:id="rId5" imgW="2628900" imgH="1409700" progId="Excel.Sheet.12">
                  <p:embed/>
                </p:oleObj>
              </mc:Choice>
              <mc:Fallback>
                <p:oleObj name="Worksheet" r:id="rId5" imgW="2628900" imgH="1409700" progId="Excel.Sheet.12">
                  <p:embed/>
                  <p:pic>
                    <p:nvPicPr>
                      <p:cNvPr id="0" name=""/>
                      <p:cNvPicPr/>
                      <p:nvPr/>
                    </p:nvPicPr>
                    <p:blipFill>
                      <a:blip r:embed="rId6"/>
                      <a:stretch>
                        <a:fillRect/>
                      </a:stretch>
                    </p:blipFill>
                    <p:spPr>
                      <a:xfrm>
                        <a:off x="2932659" y="4686071"/>
                        <a:ext cx="3381644" cy="175647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15E2023-6A5C-37C3-78E3-EA0F0823858C}"/>
              </a:ext>
            </a:extLst>
          </p:cNvPr>
          <p:cNvGraphicFramePr>
            <a:graphicFrameLocks noChangeAspect="1"/>
          </p:cNvGraphicFramePr>
          <p:nvPr>
            <p:extLst>
              <p:ext uri="{D42A27DB-BD31-4B8C-83A1-F6EECF244321}">
                <p14:modId xmlns:p14="http://schemas.microsoft.com/office/powerpoint/2010/main" val="196521521"/>
              </p:ext>
            </p:extLst>
          </p:nvPr>
        </p:nvGraphicFramePr>
        <p:xfrm>
          <a:off x="6338341" y="2188045"/>
          <a:ext cx="2921000" cy="4254500"/>
        </p:xfrm>
        <a:graphic>
          <a:graphicData uri="http://schemas.openxmlformats.org/presentationml/2006/ole">
            <mc:AlternateContent xmlns:mc="http://schemas.openxmlformats.org/markup-compatibility/2006">
              <mc:Choice xmlns:v="urn:schemas-microsoft-com:vml" Requires="v">
                <p:oleObj name="Worksheet" r:id="rId7" imgW="2921000" imgH="4254500" progId="Excel.Sheet.12">
                  <p:embed/>
                </p:oleObj>
              </mc:Choice>
              <mc:Fallback>
                <p:oleObj name="Worksheet" r:id="rId7" imgW="2921000" imgH="4254500" progId="Excel.Sheet.12">
                  <p:embed/>
                  <p:pic>
                    <p:nvPicPr>
                      <p:cNvPr id="0" name=""/>
                      <p:cNvPicPr/>
                      <p:nvPr/>
                    </p:nvPicPr>
                    <p:blipFill>
                      <a:blip r:embed="rId8"/>
                      <a:stretch>
                        <a:fillRect/>
                      </a:stretch>
                    </p:blipFill>
                    <p:spPr>
                      <a:xfrm>
                        <a:off x="6338341" y="2188045"/>
                        <a:ext cx="2921000" cy="4254500"/>
                      </a:xfrm>
                      <a:prstGeom prst="rect">
                        <a:avLst/>
                      </a:prstGeom>
                    </p:spPr>
                  </p:pic>
                </p:oleObj>
              </mc:Fallback>
            </mc:AlternateContent>
          </a:graphicData>
        </a:graphic>
      </p:graphicFrame>
      <p:graphicFrame>
        <p:nvGraphicFramePr>
          <p:cNvPr id="18" name="Table 17">
            <a:extLst>
              <a:ext uri="{FF2B5EF4-FFF2-40B4-BE49-F238E27FC236}">
                <a16:creationId xmlns:a16="http://schemas.microsoft.com/office/drawing/2014/main" id="{13FA4DED-0DF3-14FD-EA11-FC20093038F7}"/>
              </a:ext>
            </a:extLst>
          </p:cNvPr>
          <p:cNvGraphicFramePr>
            <a:graphicFrameLocks noGrp="1"/>
          </p:cNvGraphicFramePr>
          <p:nvPr>
            <p:extLst>
              <p:ext uri="{D42A27DB-BD31-4B8C-83A1-F6EECF244321}">
                <p14:modId xmlns:p14="http://schemas.microsoft.com/office/powerpoint/2010/main" val="2219999264"/>
              </p:ext>
            </p:extLst>
          </p:nvPr>
        </p:nvGraphicFramePr>
        <p:xfrm>
          <a:off x="6338341" y="1875072"/>
          <a:ext cx="2908300" cy="312973"/>
        </p:xfrm>
        <a:graphic>
          <a:graphicData uri="http://schemas.openxmlformats.org/drawingml/2006/table">
            <a:tbl>
              <a:tblPr rtl="1">
                <a:tableStyleId>{5C22544A-7EE6-4342-B048-85BDC9FD1C3A}</a:tableStyleId>
              </a:tblPr>
              <a:tblGrid>
                <a:gridCol w="2908300">
                  <a:extLst>
                    <a:ext uri="{9D8B030D-6E8A-4147-A177-3AD203B41FA5}">
                      <a16:colId xmlns:a16="http://schemas.microsoft.com/office/drawing/2014/main" val="2524171301"/>
                    </a:ext>
                  </a:extLst>
                </a:gridCol>
              </a:tblGrid>
              <a:tr h="312973">
                <a:tc>
                  <a:txBody>
                    <a:bodyPr/>
                    <a:lstStyle/>
                    <a:p>
                      <a:pPr algn="ctr" rtl="1" fontAlgn="b"/>
                      <a:r>
                        <a:rPr lang="fa-IR" sz="1100" u="none" strike="noStrike" dirty="0">
                          <a:effectLst/>
                        </a:rPr>
                        <a:t>حداقل سود مورد انتظار (</a:t>
                      </a:r>
                      <a:r>
                        <a:rPr lang="en-US" sz="1100" u="none" strike="noStrike" dirty="0" err="1">
                          <a:effectLst/>
                        </a:rPr>
                        <a:t>i</a:t>
                      </a:r>
                      <a:r>
                        <a:rPr lang="en-US" sz="1100" u="none" strike="noStrike" dirty="0">
                          <a:effectLst/>
                        </a:rPr>
                        <a:t>)      </a:t>
                      </a:r>
                      <a:r>
                        <a:rPr lang="en-US" sz="1100" u="none" strike="noStrike" dirty="0" err="1">
                          <a:effectLst/>
                        </a:rPr>
                        <a:t>i</a:t>
                      </a:r>
                      <a:r>
                        <a:rPr lang="en-US" sz="1100" u="none" strike="noStrike" dirty="0">
                          <a:effectLst/>
                        </a:rPr>
                        <a:t>=20%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91971734"/>
                  </a:ext>
                </a:extLst>
              </a:tr>
            </a:tbl>
          </a:graphicData>
        </a:graphic>
      </p:graphicFrame>
    </p:spTree>
    <p:extLst>
      <p:ext uri="{BB962C8B-B14F-4D97-AF65-F5344CB8AC3E}">
        <p14:creationId xmlns:p14="http://schemas.microsoft.com/office/powerpoint/2010/main" val="194314151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3264587" y="1166393"/>
            <a:ext cx="4346916"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شاخص </a:t>
            </a:r>
            <a:r>
              <a:rPr lang="en-US" sz="2000" dirty="0">
                <a:solidFill>
                  <a:schemeClr val="tx1">
                    <a:lumMod val="85000"/>
                    <a:lumOff val="15000"/>
                  </a:schemeClr>
                </a:solidFill>
                <a:latin typeface="qualy" panose="02000800000000000000" pitchFamily="2" charset="0"/>
                <a:cs typeface="Peyda SemBd" pitchFamily="2" charset="-78"/>
              </a:rPr>
              <a:t>BEP</a:t>
            </a:r>
            <a:r>
              <a:rPr lang="fa-IR" sz="2000" dirty="0">
                <a:solidFill>
                  <a:schemeClr val="tx1">
                    <a:lumMod val="85000"/>
                    <a:lumOff val="15000"/>
                  </a:schemeClr>
                </a:solidFill>
                <a:latin typeface="qualy" panose="02000800000000000000" pitchFamily="2" charset="0"/>
                <a:cs typeface="Peyda SemBd" pitchFamily="2" charset="-78"/>
              </a:rPr>
              <a:t> (نقطه سر به سر)</a:t>
            </a:r>
            <a:endParaRPr lang="en-US" sz="2000" dirty="0">
              <a:solidFill>
                <a:schemeClr val="tx1">
                  <a:lumMod val="85000"/>
                  <a:lumOff val="15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19</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8547" r="61213"/>
          <a:stretch/>
        </p:blipFill>
        <p:spPr>
          <a:xfrm rot="10800000">
            <a:off x="0" y="-1"/>
            <a:ext cx="1210734" cy="6858001"/>
          </a:xfrm>
          <a:prstGeom prst="rect">
            <a:avLst/>
          </a:prstGeom>
        </p:spPr>
      </p:pic>
      <p:graphicFrame>
        <p:nvGraphicFramePr>
          <p:cNvPr id="10" name="Table 9">
            <a:extLst>
              <a:ext uri="{FF2B5EF4-FFF2-40B4-BE49-F238E27FC236}">
                <a16:creationId xmlns:a16="http://schemas.microsoft.com/office/drawing/2014/main" id="{5C6FCBB7-A4DB-5366-02A5-784B07567BCC}"/>
              </a:ext>
            </a:extLst>
          </p:cNvPr>
          <p:cNvGraphicFramePr>
            <a:graphicFrameLocks noGrp="1"/>
          </p:cNvGraphicFramePr>
          <p:nvPr>
            <p:extLst>
              <p:ext uri="{D42A27DB-BD31-4B8C-83A1-F6EECF244321}">
                <p14:modId xmlns:p14="http://schemas.microsoft.com/office/powerpoint/2010/main" val="2432753371"/>
              </p:ext>
            </p:extLst>
          </p:nvPr>
        </p:nvGraphicFramePr>
        <p:xfrm>
          <a:off x="2654469" y="1789240"/>
          <a:ext cx="7564568" cy="4300430"/>
        </p:xfrm>
        <a:graphic>
          <a:graphicData uri="http://schemas.openxmlformats.org/drawingml/2006/table">
            <a:tbl>
              <a:tblPr rtl="1"/>
              <a:tblGrid>
                <a:gridCol w="4361906">
                  <a:extLst>
                    <a:ext uri="{9D8B030D-6E8A-4147-A177-3AD203B41FA5}">
                      <a16:colId xmlns:a16="http://schemas.microsoft.com/office/drawing/2014/main" val="1816491437"/>
                    </a:ext>
                  </a:extLst>
                </a:gridCol>
                <a:gridCol w="1601331">
                  <a:extLst>
                    <a:ext uri="{9D8B030D-6E8A-4147-A177-3AD203B41FA5}">
                      <a16:colId xmlns:a16="http://schemas.microsoft.com/office/drawing/2014/main" val="653938747"/>
                    </a:ext>
                  </a:extLst>
                </a:gridCol>
                <a:gridCol w="1601331">
                  <a:extLst>
                    <a:ext uri="{9D8B030D-6E8A-4147-A177-3AD203B41FA5}">
                      <a16:colId xmlns:a16="http://schemas.microsoft.com/office/drawing/2014/main" val="1661914322"/>
                    </a:ext>
                  </a:extLst>
                </a:gridCol>
              </a:tblGrid>
              <a:tr h="522180">
                <a:tc gridSpan="3">
                  <a:txBody>
                    <a:bodyPr/>
                    <a:lstStyle/>
                    <a:p>
                      <a:pPr algn="ctr" rtl="1" fontAlgn="ctr"/>
                      <a:r>
                        <a:rPr lang="fa-IR" sz="2000" b="0" i="0" u="none" strike="noStrike" dirty="0">
                          <a:solidFill>
                            <a:srgbClr val="FFFFFF"/>
                          </a:solidFill>
                          <a:effectLst/>
                          <a:latin typeface="Calibri" panose="020F0502020204030204" pitchFamily="34" charset="0"/>
                        </a:rPr>
                        <a:t>هزینه های ثابت و متغیر (ریال)</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hMerge="1">
                  <a:txBody>
                    <a:bodyPr/>
                    <a:lstStyle/>
                    <a:p>
                      <a:endParaRPr lang="en-IR"/>
                    </a:p>
                  </a:txBody>
                  <a:tcPr/>
                </a:tc>
                <a:tc hMerge="1">
                  <a:txBody>
                    <a:bodyPr/>
                    <a:lstStyle/>
                    <a:p>
                      <a:endParaRPr lang="en-IR"/>
                    </a:p>
                  </a:txBody>
                  <a:tcPr/>
                </a:tc>
                <a:extLst>
                  <a:ext uri="{0D108BD9-81ED-4DB2-BD59-A6C34878D82A}">
                    <a16:rowId xmlns:a16="http://schemas.microsoft.com/office/drawing/2014/main" val="3441873929"/>
                  </a:ext>
                </a:extLst>
              </a:tr>
              <a:tr h="311150">
                <a:tc>
                  <a:txBody>
                    <a:bodyPr/>
                    <a:lstStyle/>
                    <a:p>
                      <a:pPr algn="ctr" rtl="1" fontAlgn="ctr"/>
                      <a:r>
                        <a:rPr lang="fa-IR" sz="1400" b="0" i="0" u="none" strike="noStrike">
                          <a:solidFill>
                            <a:srgbClr val="000000"/>
                          </a:solidFill>
                          <a:effectLst/>
                          <a:latin typeface="Calibri" panose="020F0502020204030204" pitchFamily="34" charset="0"/>
                        </a:rPr>
                        <a:t>شرح هزینه</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0" i="0" u="none" strike="noStrike">
                          <a:solidFill>
                            <a:srgbClr val="000000"/>
                          </a:solidFill>
                          <a:effectLst/>
                          <a:latin typeface="Calibri" panose="020F0502020204030204" pitchFamily="34" charset="0"/>
                        </a:rPr>
                        <a:t>مبلغ برای یکسال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0" i="0" u="none" strike="noStrike">
                          <a:solidFill>
                            <a:srgbClr val="000000"/>
                          </a:solidFill>
                          <a:effectLst/>
                          <a:latin typeface="Calibri" panose="020F0502020204030204" pitchFamily="34" charset="0"/>
                        </a:rPr>
                        <a:t>مبلغ برای هر ماه</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578948"/>
                  </a:ext>
                </a:extLst>
              </a:tr>
              <a:tr h="311150">
                <a:tc>
                  <a:txBody>
                    <a:bodyPr/>
                    <a:lstStyle/>
                    <a:p>
                      <a:pPr algn="r" rtl="1" fontAlgn="ctr"/>
                      <a:r>
                        <a:rPr lang="fa-IR" sz="1200" b="0" i="0" u="none" strike="noStrike">
                          <a:solidFill>
                            <a:srgbClr val="000000"/>
                          </a:solidFill>
                          <a:effectLst/>
                          <a:latin typeface="Calibri" panose="020F0502020204030204" pitchFamily="34" charset="0"/>
                        </a:rPr>
                        <a:t>هزینه حقوق تولید </a:t>
                      </a:r>
                      <a:r>
                        <a:rPr lang="fa-IR" sz="1000" b="0" i="0" u="none" strike="noStrike">
                          <a:solidFill>
                            <a:srgbClr val="000000"/>
                          </a:solidFill>
                          <a:effectLst/>
                          <a:latin typeface="Calibri" panose="020F0502020204030204" pitchFamily="34" charset="0"/>
                        </a:rPr>
                        <a:t>(به همراه 23% بیمه سهم کارفرما، سنوات و پاداش)</a:t>
                      </a:r>
                      <a:endParaRPr lang="fa-I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83,625,000,000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6,968,750,000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262236"/>
                  </a:ext>
                </a:extLst>
              </a:tr>
              <a:tr h="311150">
                <a:tc>
                  <a:txBody>
                    <a:bodyPr/>
                    <a:lstStyle/>
                    <a:p>
                      <a:pPr algn="r" rtl="1" fontAlgn="ctr"/>
                      <a:r>
                        <a:rPr lang="fa-IR" sz="1200" b="0" i="0" u="none" strike="noStrike">
                          <a:solidFill>
                            <a:srgbClr val="000000"/>
                          </a:solidFill>
                          <a:effectLst/>
                          <a:latin typeface="Calibri" panose="020F0502020204030204" pitchFamily="34" charset="0"/>
                        </a:rPr>
                        <a:t>هزینه حقوق دفتر </a:t>
                      </a:r>
                      <a:r>
                        <a:rPr lang="fa-IR" sz="1000" b="0" i="0" u="none" strike="noStrike">
                          <a:solidFill>
                            <a:srgbClr val="000000"/>
                          </a:solidFill>
                          <a:effectLst/>
                          <a:latin typeface="Calibri" panose="020F0502020204030204" pitchFamily="34" charset="0"/>
                        </a:rPr>
                        <a:t>(به همراه 23% بیمه سهم کارفرما، سنوات و پاداش)</a:t>
                      </a:r>
                      <a:endParaRPr lang="fa-I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197,860,000,000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16,488,333,333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6142184"/>
                  </a:ext>
                </a:extLst>
              </a:tr>
              <a:tr h="311150">
                <a:tc>
                  <a:txBody>
                    <a:bodyPr/>
                    <a:lstStyle/>
                    <a:p>
                      <a:pPr algn="r" rtl="1" fontAlgn="ctr"/>
                      <a:r>
                        <a:rPr lang="fa-IR" sz="1200" b="0" i="0" u="none" strike="noStrike">
                          <a:solidFill>
                            <a:srgbClr val="000000"/>
                          </a:solidFill>
                          <a:effectLst/>
                          <a:latin typeface="Calibri" panose="020F0502020204030204" pitchFamily="34" charset="0"/>
                        </a:rPr>
                        <a:t>اجاره دفتر مرکزی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25,920,000,000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2,160,000,000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204135"/>
                  </a:ext>
                </a:extLst>
              </a:tr>
              <a:tr h="311150">
                <a:tc>
                  <a:txBody>
                    <a:bodyPr/>
                    <a:lstStyle/>
                    <a:p>
                      <a:pPr algn="r" rtl="1" fontAlgn="ctr"/>
                      <a:r>
                        <a:rPr lang="fa-IR" sz="1200" b="0" i="0" u="none" strike="noStrike">
                          <a:solidFill>
                            <a:srgbClr val="000000"/>
                          </a:solidFill>
                          <a:effectLst/>
                          <a:latin typeface="Calibri" panose="020F0502020204030204" pitchFamily="34" charset="0"/>
                        </a:rPr>
                        <a:t>اجاره محل تولید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11,520,000,000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960,000,000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611074"/>
                  </a:ext>
                </a:extLst>
              </a:tr>
              <a:tr h="311150">
                <a:tc>
                  <a:txBody>
                    <a:bodyPr/>
                    <a:lstStyle/>
                    <a:p>
                      <a:pPr algn="r" rtl="1" fontAlgn="ctr"/>
                      <a:r>
                        <a:rPr lang="fa-IR" sz="1200" b="0" i="0" u="none" strike="noStrike">
                          <a:solidFill>
                            <a:srgbClr val="000000"/>
                          </a:solidFill>
                          <a:effectLst/>
                          <a:latin typeface="Calibri" panose="020F0502020204030204" pitchFamily="34" charset="0"/>
                        </a:rPr>
                        <a:t>هزینه متغیر تولید(آب، برق،گازو...)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639,600,000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53,300,000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905783"/>
                  </a:ext>
                </a:extLst>
              </a:tr>
              <a:tr h="311150">
                <a:tc>
                  <a:txBody>
                    <a:bodyPr/>
                    <a:lstStyle/>
                    <a:p>
                      <a:pPr algn="r" rtl="1" fontAlgn="ctr"/>
                      <a:r>
                        <a:rPr lang="fa-IR" sz="1200" b="0" i="0" u="none" strike="noStrike">
                          <a:solidFill>
                            <a:srgbClr val="000000"/>
                          </a:solidFill>
                          <a:effectLst/>
                          <a:latin typeface="Calibri" panose="020F0502020204030204" pitchFamily="34" charset="0"/>
                        </a:rPr>
                        <a:t>هزینه متغیر دفتر مرکزی(آب، برق،گازو...)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1,279,200,000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106,600,000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582515"/>
                  </a:ext>
                </a:extLst>
              </a:tr>
              <a:tr h="311150">
                <a:tc>
                  <a:txBody>
                    <a:bodyPr/>
                    <a:lstStyle/>
                    <a:p>
                      <a:pPr algn="r" rtl="1" fontAlgn="ctr"/>
                      <a:r>
                        <a:rPr lang="fa-IR" sz="1200" b="0" i="0" u="none" strike="noStrike">
                          <a:solidFill>
                            <a:srgbClr val="000000"/>
                          </a:solidFill>
                          <a:effectLst/>
                          <a:latin typeface="Calibri" panose="020F0502020204030204" pitchFamily="34" charset="0"/>
                        </a:rPr>
                        <a:t>جمع هزینه های ثابت</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ctr"/>
                      <a:r>
                        <a:rPr lang="en-IR" sz="1200" b="0" i="0" u="none" strike="noStrike">
                          <a:solidFill>
                            <a:srgbClr val="000000"/>
                          </a:solidFill>
                          <a:effectLst/>
                          <a:latin typeface="Calibri" panose="020F0502020204030204" pitchFamily="34" charset="0"/>
                        </a:rPr>
                        <a:t>318,925,000,000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ctr"/>
                      <a:r>
                        <a:rPr lang="en-IR" sz="1200" b="0" i="0" u="none" strike="noStrike">
                          <a:solidFill>
                            <a:srgbClr val="000000"/>
                          </a:solidFill>
                          <a:effectLst/>
                          <a:latin typeface="Calibri" panose="020F0502020204030204" pitchFamily="34" charset="0"/>
                        </a:rPr>
                        <a:t>26,577,083,333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56265806"/>
                  </a:ext>
                </a:extLst>
              </a:tr>
              <a:tr h="311150">
                <a:tc>
                  <a:txBody>
                    <a:bodyPr/>
                    <a:lstStyle/>
                    <a:p>
                      <a:pPr algn="r" rtl="1" fontAlgn="ctr"/>
                      <a:r>
                        <a:rPr lang="fa-IR" sz="1200" b="0" i="0" u="none" strike="noStrike">
                          <a:solidFill>
                            <a:srgbClr val="000000"/>
                          </a:solidFill>
                          <a:effectLst/>
                          <a:latin typeface="Calibri" panose="020F0502020204030204" pitchFamily="34" charset="0"/>
                        </a:rPr>
                        <a:t>جمع هزینه های متغیر</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R" sz="1200" b="0" i="0" u="none" strike="noStrike">
                          <a:solidFill>
                            <a:srgbClr val="000000"/>
                          </a:solidFill>
                          <a:effectLst/>
                          <a:latin typeface="Calibri" panose="020F0502020204030204" pitchFamily="34" charset="0"/>
                        </a:rPr>
                        <a:t>1,918,800,000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R" sz="1200" b="0" i="0" u="none" strike="noStrike">
                          <a:solidFill>
                            <a:srgbClr val="000000"/>
                          </a:solidFill>
                          <a:effectLst/>
                          <a:latin typeface="Calibri" panose="020F0502020204030204" pitchFamily="34" charset="0"/>
                        </a:rPr>
                        <a:t>159,900,000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631839039"/>
                  </a:ext>
                </a:extLst>
              </a:tr>
              <a:tr h="254000">
                <a:tc>
                  <a:txBody>
                    <a:bodyPr/>
                    <a:lstStyle/>
                    <a:p>
                      <a:pPr algn="r" rtl="1" fontAlgn="ctr"/>
                      <a:r>
                        <a:rPr lang="fa-IR" sz="1400" b="0" i="0" u="none" strike="noStrike">
                          <a:solidFill>
                            <a:srgbClr val="000000"/>
                          </a:solidFill>
                          <a:effectLst/>
                          <a:latin typeface="Calibri" panose="020F0502020204030204" pitchFamily="34" charset="0"/>
                        </a:rPr>
                        <a:t>شاخص نقطه سر به سر</a:t>
                      </a:r>
                      <a:r>
                        <a:rPr lang="en-US" sz="1400" b="0" i="0" u="none" strike="noStrike">
                          <a:solidFill>
                            <a:srgbClr val="000000"/>
                          </a:solidFill>
                          <a:effectLst/>
                          <a:latin typeface="Calibri" panose="020F0502020204030204" pitchFamily="34" charset="0"/>
                        </a:rPr>
                        <a:t>BEP </a:t>
                      </a:r>
                      <a:r>
                        <a:rPr lang="fa-IR" sz="1400" b="0" i="0" u="none" strike="noStrike">
                          <a:solidFill>
                            <a:srgbClr val="000000"/>
                          </a:solidFill>
                          <a:effectLst/>
                          <a:latin typeface="Calibri" panose="020F0502020204030204" pitchFamily="34" charset="0"/>
                        </a:rPr>
                        <a:t>با متوسط قیمت فروش شرکت</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gridSpan="2">
                  <a:txBody>
                    <a:bodyPr/>
                    <a:lstStyle/>
                    <a:p>
                      <a:pPr algn="ctr" rtl="0" fontAlgn="b"/>
                      <a:r>
                        <a:rPr lang="en-IR" sz="1400" b="0" i="0" u="none" strike="noStrike">
                          <a:solidFill>
                            <a:srgbClr val="000000"/>
                          </a:solidFill>
                          <a:effectLst/>
                          <a:latin typeface="Calibri" panose="020F0502020204030204" pitchFamily="34" charset="0"/>
                        </a:rPr>
                        <a:t>-193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IR"/>
                    </a:p>
                  </a:txBody>
                  <a:tcPr/>
                </a:tc>
                <a:extLst>
                  <a:ext uri="{0D108BD9-81ED-4DB2-BD59-A6C34878D82A}">
                    <a16:rowId xmlns:a16="http://schemas.microsoft.com/office/drawing/2014/main" val="3268321204"/>
                  </a:ext>
                </a:extLst>
              </a:tr>
              <a:tr h="254000">
                <a:tc>
                  <a:txBody>
                    <a:bodyPr/>
                    <a:lstStyle/>
                    <a:p>
                      <a:pPr algn="r" rtl="1" fontAlgn="ctr"/>
                      <a:r>
                        <a:rPr lang="fa-IR" sz="1400" b="0" i="0" u="none" strike="noStrike">
                          <a:solidFill>
                            <a:srgbClr val="000000"/>
                          </a:solidFill>
                          <a:effectLst/>
                          <a:latin typeface="Calibri" panose="020F0502020204030204" pitchFamily="34" charset="0"/>
                        </a:rPr>
                        <a:t>شاخص نقطه سر به سر</a:t>
                      </a:r>
                      <a:r>
                        <a:rPr lang="en-US" sz="1400" b="0" i="0" u="none" strike="noStrike">
                          <a:solidFill>
                            <a:srgbClr val="000000"/>
                          </a:solidFill>
                          <a:effectLst/>
                          <a:latin typeface="Calibri" panose="020F0502020204030204" pitchFamily="34" charset="0"/>
                        </a:rPr>
                        <a:t>BEP </a:t>
                      </a:r>
                      <a:r>
                        <a:rPr lang="fa-IR" sz="1400" b="0" i="0" u="none" strike="noStrike">
                          <a:solidFill>
                            <a:srgbClr val="000000"/>
                          </a:solidFill>
                          <a:effectLst/>
                          <a:latin typeface="Calibri" panose="020F0502020204030204" pitchFamily="34" charset="0"/>
                        </a:rPr>
                        <a:t>با متوسط قیمت فروش نمایندگی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gridSpan="2">
                  <a:txBody>
                    <a:bodyPr/>
                    <a:lstStyle/>
                    <a:p>
                      <a:pPr algn="ctr" rtl="0" fontAlgn="b"/>
                      <a:r>
                        <a:rPr lang="en-IR" sz="1400" b="0" i="0" u="none" strike="noStrike">
                          <a:solidFill>
                            <a:srgbClr val="000000"/>
                          </a:solidFill>
                          <a:effectLst/>
                          <a:latin typeface="Calibri" panose="020F0502020204030204" pitchFamily="34" charset="0"/>
                        </a:rPr>
                        <a:t>-188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IR"/>
                    </a:p>
                  </a:txBody>
                  <a:tcPr/>
                </a:tc>
                <a:extLst>
                  <a:ext uri="{0D108BD9-81ED-4DB2-BD59-A6C34878D82A}">
                    <a16:rowId xmlns:a16="http://schemas.microsoft.com/office/drawing/2014/main" val="2019286252"/>
                  </a:ext>
                </a:extLst>
              </a:tr>
              <a:tr h="234950">
                <a:tc>
                  <a:txBody>
                    <a:bodyPr/>
                    <a:lstStyle/>
                    <a:p>
                      <a:pPr algn="r" rtl="1" fontAlgn="ctr"/>
                      <a:r>
                        <a:rPr lang="fa-IR" sz="1200" b="1" i="0" u="none" strike="noStrike">
                          <a:solidFill>
                            <a:srgbClr val="FFFFFF"/>
                          </a:solidFill>
                          <a:effectLst/>
                          <a:latin typeface="Calibri" panose="020F0502020204030204" pitchFamily="34" charset="0"/>
                        </a:rPr>
                        <a:t>متوسط قیمت فروش شرکت به مصرف‌کننده</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gridSpan="2">
                  <a:txBody>
                    <a:bodyPr/>
                    <a:lstStyle/>
                    <a:p>
                      <a:pPr algn="ctr" rtl="0" fontAlgn="b"/>
                      <a:r>
                        <a:rPr lang="en-IR" sz="1200" b="1" i="0" u="none" strike="noStrike">
                          <a:solidFill>
                            <a:srgbClr val="FFFFFF"/>
                          </a:solidFill>
                          <a:effectLst/>
                          <a:latin typeface="Calibri" panose="020F0502020204030204" pitchFamily="34" charset="0"/>
                        </a:rPr>
                        <a:t>22,384,615</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hMerge="1">
                  <a:txBody>
                    <a:bodyPr/>
                    <a:lstStyle/>
                    <a:p>
                      <a:endParaRPr lang="en-IR"/>
                    </a:p>
                  </a:txBody>
                  <a:tcPr/>
                </a:tc>
                <a:extLst>
                  <a:ext uri="{0D108BD9-81ED-4DB2-BD59-A6C34878D82A}">
                    <a16:rowId xmlns:a16="http://schemas.microsoft.com/office/drawing/2014/main" val="3730567683"/>
                  </a:ext>
                </a:extLst>
              </a:tr>
              <a:tr h="234950">
                <a:tc>
                  <a:txBody>
                    <a:bodyPr/>
                    <a:lstStyle/>
                    <a:p>
                      <a:pPr algn="r" rtl="1" fontAlgn="ctr"/>
                      <a:r>
                        <a:rPr lang="fa-IR" sz="1200" b="1" i="0" u="none" strike="noStrike">
                          <a:solidFill>
                            <a:srgbClr val="FFFFFF"/>
                          </a:solidFill>
                          <a:effectLst/>
                          <a:latin typeface="Calibri" panose="020F0502020204030204" pitchFamily="34" charset="0"/>
                        </a:rPr>
                        <a:t>متوسط قیمت فروش شرکت به نماینده</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gridSpan="2">
                  <a:txBody>
                    <a:bodyPr/>
                    <a:lstStyle/>
                    <a:p>
                      <a:pPr algn="ctr" rtl="0" fontAlgn="b"/>
                      <a:r>
                        <a:rPr lang="en-IR" sz="1200" b="1" i="0" u="none" strike="noStrike" dirty="0">
                          <a:solidFill>
                            <a:srgbClr val="FFFFFF"/>
                          </a:solidFill>
                          <a:effectLst/>
                          <a:latin typeface="Calibri" panose="020F0502020204030204" pitchFamily="34" charset="0"/>
                        </a:rPr>
                        <a:t>18,876,923</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hMerge="1">
                  <a:txBody>
                    <a:bodyPr/>
                    <a:lstStyle/>
                    <a:p>
                      <a:endParaRPr lang="en-IR"/>
                    </a:p>
                  </a:txBody>
                  <a:tcPr/>
                </a:tc>
                <a:extLst>
                  <a:ext uri="{0D108BD9-81ED-4DB2-BD59-A6C34878D82A}">
                    <a16:rowId xmlns:a16="http://schemas.microsoft.com/office/drawing/2014/main" val="3346409642"/>
                  </a:ext>
                </a:extLst>
              </a:tr>
            </a:tbl>
          </a:graphicData>
        </a:graphic>
      </p:graphicFrame>
    </p:spTree>
    <p:extLst>
      <p:ext uri="{BB962C8B-B14F-4D97-AF65-F5344CB8AC3E}">
        <p14:creationId xmlns:p14="http://schemas.microsoft.com/office/powerpoint/2010/main" val="3892499503"/>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9933" y="5076476"/>
            <a:ext cx="3381555" cy="1052423"/>
          </a:xfrm>
        </p:spPr>
        <p:txBody>
          <a:bodyPr>
            <a:normAutofit/>
          </a:bodyPr>
          <a:lstStyle/>
          <a:p>
            <a:pPr marL="0" indent="0" algn="ctr" rtl="1">
              <a:buNone/>
            </a:pPr>
            <a:r>
              <a:rPr lang="fa-IR" sz="1400" dirty="0">
                <a:latin typeface="Peyda" pitchFamily="2" charset="-78"/>
                <a:cs typeface="Peyda" pitchFamily="2" charset="-78"/>
              </a:rPr>
              <a:t>هدف از برگزاری این نشست، آشنایی با شرکت، محصولات، استراتژی ها، تجهیزات </a:t>
            </a:r>
            <a:r>
              <a:rPr lang="en-US" sz="1400" dirty="0">
                <a:latin typeface="Peyda" pitchFamily="2" charset="-78"/>
                <a:cs typeface="Peyda" pitchFamily="2" charset="-78"/>
              </a:rPr>
              <a:t>DGP </a:t>
            </a:r>
            <a:r>
              <a:rPr lang="fa-IR" sz="1400" dirty="0">
                <a:latin typeface="Peyda" pitchFamily="2" charset="-78"/>
                <a:cs typeface="Peyda" pitchFamily="2" charset="-78"/>
              </a:rPr>
              <a:t> و نحوه کارکرد خط تولید </a:t>
            </a:r>
            <a:r>
              <a:rPr lang="en-US" sz="1400" b="1" dirty="0">
                <a:solidFill>
                  <a:srgbClr val="009E47"/>
                </a:solidFill>
                <a:latin typeface="Peyda" pitchFamily="2" charset="-78"/>
                <a:cs typeface="Peyda" pitchFamily="2" charset="-78"/>
              </a:rPr>
              <a:t>PCB</a:t>
            </a:r>
            <a:r>
              <a:rPr lang="fa-IR" sz="1400" dirty="0">
                <a:latin typeface="Peyda" pitchFamily="2" charset="-78"/>
                <a:cs typeface="Peyda" pitchFamily="2" charset="-78"/>
              </a:rPr>
              <a:t> و </a:t>
            </a:r>
            <a:r>
              <a:rPr lang="en-US" sz="1400" b="1" dirty="0">
                <a:solidFill>
                  <a:srgbClr val="009E47"/>
                </a:solidFill>
                <a:latin typeface="Peyda" pitchFamily="2" charset="-78"/>
                <a:cs typeface="Peyda" pitchFamily="2" charset="-78"/>
              </a:rPr>
              <a:t>PCBA</a:t>
            </a:r>
            <a:r>
              <a:rPr lang="fa-IR" sz="1400" dirty="0">
                <a:latin typeface="Peyda" pitchFamily="2" charset="-78"/>
                <a:cs typeface="Peyda" pitchFamily="2" charset="-78"/>
              </a:rPr>
              <a:t>  برای راه‌اندازی کارخانه مورد نظر این شرکت می‌باشد.</a:t>
            </a:r>
            <a:br>
              <a:rPr lang="fa-IR" sz="1400" dirty="0">
                <a:latin typeface="Peyda" pitchFamily="2" charset="-78"/>
                <a:cs typeface="Peyda" pitchFamily="2" charset="-78"/>
              </a:rPr>
            </a:br>
            <a:r>
              <a:rPr lang="fa-IR" sz="1400" dirty="0">
                <a:latin typeface="Peyda" pitchFamily="2" charset="-78"/>
                <a:cs typeface="Peyda" pitchFamily="2" charset="-78"/>
              </a:rPr>
              <a:t>امیدواریم این ارائه، مفید و مورد توجه شما واقع گردد.</a:t>
            </a:r>
            <a:endParaRPr lang="en-US" sz="1400" dirty="0">
              <a:latin typeface="Peyda" pitchFamily="2" charset="-78"/>
              <a:cs typeface="Peyda" pitchFamily="2" charset="-78"/>
            </a:endParaRPr>
          </a:p>
        </p:txBody>
      </p:sp>
      <p:sp>
        <p:nvSpPr>
          <p:cNvPr id="4" name="Rectangle 3"/>
          <p:cNvSpPr/>
          <p:nvPr/>
        </p:nvSpPr>
        <p:spPr>
          <a:xfrm>
            <a:off x="4632385" y="1293949"/>
            <a:ext cx="2147978" cy="3623094"/>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3974" y="4779020"/>
            <a:ext cx="1133475" cy="27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0992" b="7634"/>
          <a:stretch/>
        </p:blipFill>
        <p:spPr>
          <a:xfrm rot="16200000">
            <a:off x="5354925" y="4480528"/>
            <a:ext cx="702898" cy="204638"/>
          </a:xfrm>
          <a:prstGeom prst="rect">
            <a:avLst/>
          </a:prstGeom>
        </p:spPr>
      </p:pic>
      <p:sp>
        <p:nvSpPr>
          <p:cNvPr id="7" name="Rectangle 6"/>
          <p:cNvSpPr/>
          <p:nvPr/>
        </p:nvSpPr>
        <p:spPr>
          <a:xfrm>
            <a:off x="5663242" y="3536252"/>
            <a:ext cx="86264" cy="577970"/>
          </a:xfrm>
          <a:prstGeom prst="rect">
            <a:avLst/>
          </a:prstGeom>
          <a:solidFill>
            <a:srgbClr val="D9B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8386853" y="4322309"/>
            <a:ext cx="3805147" cy="253569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
        <p:nvSpPr>
          <p:cNvPr id="10" name="Oval 9"/>
          <p:cNvSpPr/>
          <p:nvPr/>
        </p:nvSpPr>
        <p:spPr>
          <a:xfrm>
            <a:off x="304800" y="6419850"/>
            <a:ext cx="228600" cy="238125"/>
          </a:xfrm>
          <a:prstGeom prst="ellipse">
            <a:avLst/>
          </a:prstGeom>
          <a:noFill/>
          <a:ln>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9587" y="6400412"/>
            <a:ext cx="259026" cy="276999"/>
          </a:xfrm>
          <a:prstGeom prst="rect">
            <a:avLst/>
          </a:prstGeom>
          <a:noFill/>
          <a:ln>
            <a:noFill/>
          </a:ln>
        </p:spPr>
        <p:txBody>
          <a:bodyPr wrap="square" rtlCol="0">
            <a:spAutoFit/>
          </a:bodyPr>
          <a:lstStyle/>
          <a:p>
            <a:r>
              <a:rPr lang="fa-IR" sz="1200" dirty="0">
                <a:solidFill>
                  <a:schemeClr val="bg1">
                    <a:lumMod val="65000"/>
                  </a:schemeClr>
                </a:solidFill>
              </a:rPr>
              <a:t>2</a:t>
            </a:r>
            <a:endParaRPr lang="en-US" dirty="0">
              <a:solidFill>
                <a:schemeClr val="bg1">
                  <a:lumMod val="65000"/>
                </a:schemeClr>
              </a:solidFill>
            </a:endParaRPr>
          </a:p>
        </p:txBody>
      </p:sp>
    </p:spTree>
    <p:extLst>
      <p:ext uri="{BB962C8B-B14F-4D97-AF65-F5344CB8AC3E}">
        <p14:creationId xmlns:p14="http://schemas.microsoft.com/office/powerpoint/2010/main" val="491754050"/>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3736992" y="951020"/>
            <a:ext cx="4346916" cy="430745"/>
          </a:xfrm>
        </p:spPr>
        <p:txBody>
          <a:bodyPr>
            <a:noAutofit/>
          </a:bodyPr>
          <a:lstStyle/>
          <a:p>
            <a:pPr algn="r" rtl="1"/>
            <a:r>
              <a:rPr lang="fa-IR" sz="2000" dirty="0">
                <a:solidFill>
                  <a:schemeClr val="tx1">
                    <a:lumMod val="85000"/>
                    <a:lumOff val="15000"/>
                  </a:schemeClr>
                </a:solidFill>
                <a:latin typeface="qualy" panose="02000800000000000000" pitchFamily="2" charset="0"/>
                <a:cs typeface="Peyda SemBd" pitchFamily="2" charset="-78"/>
              </a:rPr>
              <a:t>شاخص </a:t>
            </a:r>
            <a:r>
              <a:rPr lang="en-US" sz="2000" dirty="0">
                <a:solidFill>
                  <a:schemeClr val="tx1">
                    <a:lumMod val="85000"/>
                    <a:lumOff val="15000"/>
                  </a:schemeClr>
                </a:solidFill>
                <a:latin typeface="qualy" panose="02000800000000000000" pitchFamily="2" charset="0"/>
                <a:cs typeface="Peyda SemBd" pitchFamily="2" charset="-78"/>
              </a:rPr>
              <a:t>ROI </a:t>
            </a:r>
            <a:r>
              <a:rPr lang="fa-IR" sz="2000" dirty="0">
                <a:solidFill>
                  <a:schemeClr val="tx1">
                    <a:lumMod val="85000"/>
                    <a:lumOff val="15000"/>
                  </a:schemeClr>
                </a:solidFill>
                <a:latin typeface="qualy" panose="02000800000000000000" pitchFamily="2" charset="0"/>
                <a:cs typeface="Peyda SemBd" pitchFamily="2" charset="-78"/>
              </a:rPr>
              <a:t> (نرخ بازگشت سرمایه)</a:t>
            </a:r>
            <a:endParaRPr lang="en-US" sz="2000" dirty="0">
              <a:solidFill>
                <a:schemeClr val="tx1">
                  <a:lumMod val="85000"/>
                  <a:lumOff val="15000"/>
                </a:schemeClr>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20</a:t>
            </a:fld>
            <a:endParaRPr lang="en-US" dirty="0"/>
          </a:p>
        </p:txBody>
      </p:sp>
      <p:pic>
        <p:nvPicPr>
          <p:cNvPr id="9" name="Picture 8">
            <a:extLst>
              <a:ext uri="{FF2B5EF4-FFF2-40B4-BE49-F238E27FC236}">
                <a16:creationId xmlns:a16="http://schemas.microsoft.com/office/drawing/2014/main" id="{0E87FC6C-12C7-4A8A-9132-193F75BD90A2}"/>
              </a:ext>
            </a:extLst>
          </p:cNvPr>
          <p:cNvPicPr>
            <a:picLocks noChangeAspect="1"/>
          </p:cNvPicPr>
          <p:nvPr/>
        </p:nvPicPr>
        <p:blipFill rotWithShape="1">
          <a:blip r:embed="rId3" cstate="print">
            <a:alphaModFix amt="42000"/>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8547" r="61213"/>
          <a:stretch/>
        </p:blipFill>
        <p:spPr>
          <a:xfrm rot="10800000">
            <a:off x="0" y="-1"/>
            <a:ext cx="1210734" cy="6858001"/>
          </a:xfrm>
          <a:prstGeom prst="rect">
            <a:avLst/>
          </a:prstGeom>
        </p:spPr>
      </p:pic>
      <p:graphicFrame>
        <p:nvGraphicFramePr>
          <p:cNvPr id="8" name="Table 7">
            <a:extLst>
              <a:ext uri="{FF2B5EF4-FFF2-40B4-BE49-F238E27FC236}">
                <a16:creationId xmlns:a16="http://schemas.microsoft.com/office/drawing/2014/main" id="{135B1957-24EC-4DA3-9BDE-C09F4661038B}"/>
              </a:ext>
            </a:extLst>
          </p:cNvPr>
          <p:cNvGraphicFramePr>
            <a:graphicFrameLocks noGrp="1"/>
          </p:cNvGraphicFramePr>
          <p:nvPr>
            <p:extLst>
              <p:ext uri="{D42A27DB-BD31-4B8C-83A1-F6EECF244321}">
                <p14:modId xmlns:p14="http://schemas.microsoft.com/office/powerpoint/2010/main" val="124785726"/>
              </p:ext>
            </p:extLst>
          </p:nvPr>
        </p:nvGraphicFramePr>
        <p:xfrm>
          <a:off x="2922452" y="1555638"/>
          <a:ext cx="6797792" cy="4351342"/>
        </p:xfrm>
        <a:graphic>
          <a:graphicData uri="http://schemas.openxmlformats.org/drawingml/2006/table">
            <a:tbl>
              <a:tblPr rtl="1"/>
              <a:tblGrid>
                <a:gridCol w="4764073">
                  <a:extLst>
                    <a:ext uri="{9D8B030D-6E8A-4147-A177-3AD203B41FA5}">
                      <a16:colId xmlns:a16="http://schemas.microsoft.com/office/drawing/2014/main" val="1211547607"/>
                    </a:ext>
                  </a:extLst>
                </a:gridCol>
                <a:gridCol w="2033719">
                  <a:extLst>
                    <a:ext uri="{9D8B030D-6E8A-4147-A177-3AD203B41FA5}">
                      <a16:colId xmlns:a16="http://schemas.microsoft.com/office/drawing/2014/main" val="1568341397"/>
                    </a:ext>
                  </a:extLst>
                </a:gridCol>
              </a:tblGrid>
              <a:tr h="472214">
                <a:tc gridSpan="2">
                  <a:txBody>
                    <a:bodyPr/>
                    <a:lstStyle/>
                    <a:p>
                      <a:pPr algn="ctr" rtl="1" fontAlgn="ctr"/>
                      <a:r>
                        <a:rPr lang="fa-IR" sz="2000" b="0" i="0" u="none" strike="noStrike" dirty="0">
                          <a:solidFill>
                            <a:srgbClr val="FFFFFF"/>
                          </a:solidFill>
                          <a:effectLst/>
                          <a:latin typeface="Calibri" panose="020F0502020204030204" pitchFamily="34" charset="0"/>
                        </a:rPr>
                        <a:t>هزینه های ثابت و متغیر و کل درآمد سالانه (ریال)</a:t>
                      </a:r>
                    </a:p>
                  </a:txBody>
                  <a:tcPr marL="9508" marR="9508" marT="95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hMerge="1">
                  <a:txBody>
                    <a:bodyPr/>
                    <a:lstStyle/>
                    <a:p>
                      <a:endParaRPr lang="en-IR"/>
                    </a:p>
                  </a:txBody>
                  <a:tcPr/>
                </a:tc>
                <a:extLst>
                  <a:ext uri="{0D108BD9-81ED-4DB2-BD59-A6C34878D82A}">
                    <a16:rowId xmlns:a16="http://schemas.microsoft.com/office/drawing/2014/main" val="1986922210"/>
                  </a:ext>
                </a:extLst>
              </a:tr>
              <a:tr h="335937">
                <a:tc>
                  <a:txBody>
                    <a:bodyPr/>
                    <a:lstStyle/>
                    <a:p>
                      <a:pPr algn="ctr" rtl="1" fontAlgn="ctr"/>
                      <a:r>
                        <a:rPr lang="fa-IR" sz="1400" b="0" i="0" u="none" strike="noStrike">
                          <a:solidFill>
                            <a:srgbClr val="000000"/>
                          </a:solidFill>
                          <a:effectLst/>
                          <a:latin typeface="Calibri" panose="020F0502020204030204" pitchFamily="34" charset="0"/>
                        </a:rPr>
                        <a:t>شرح هزینه</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0" i="0" u="none" strike="noStrike">
                          <a:solidFill>
                            <a:srgbClr val="000000"/>
                          </a:solidFill>
                          <a:effectLst/>
                          <a:latin typeface="Calibri" panose="020F0502020204030204" pitchFamily="34" charset="0"/>
                        </a:rPr>
                        <a:t>مبلغ برای یکسال</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072953"/>
                  </a:ext>
                </a:extLst>
              </a:tr>
              <a:tr h="297907">
                <a:tc>
                  <a:txBody>
                    <a:bodyPr/>
                    <a:lstStyle/>
                    <a:p>
                      <a:pPr algn="r" rtl="1" fontAlgn="ctr"/>
                      <a:r>
                        <a:rPr lang="fa-IR" sz="1200" b="0" i="0" u="none" strike="noStrike">
                          <a:solidFill>
                            <a:srgbClr val="000000"/>
                          </a:solidFill>
                          <a:effectLst/>
                          <a:latin typeface="Calibri" panose="020F0502020204030204" pitchFamily="34" charset="0"/>
                        </a:rPr>
                        <a:t>هزینه حقوق تولید </a:t>
                      </a:r>
                      <a:r>
                        <a:rPr lang="fa-IR" sz="1000" b="0" i="0" u="none" strike="noStrike">
                          <a:solidFill>
                            <a:srgbClr val="000000"/>
                          </a:solidFill>
                          <a:effectLst/>
                          <a:latin typeface="Calibri" panose="020F0502020204030204" pitchFamily="34" charset="0"/>
                        </a:rPr>
                        <a:t>(به همراه 23% بیمه سهم کارفرما، سنوات و پاداش)</a:t>
                      </a:r>
                      <a:endParaRPr lang="fa-IR" sz="1200" b="0" i="0" u="none" strike="noStrike">
                        <a:solidFill>
                          <a:srgbClr val="000000"/>
                        </a:solidFill>
                        <a:effectLst/>
                        <a:latin typeface="Calibri" panose="020F0502020204030204" pitchFamily="34" charset="0"/>
                      </a:endParaRP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83,625,000,000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201057"/>
                  </a:ext>
                </a:extLst>
              </a:tr>
              <a:tr h="297907">
                <a:tc>
                  <a:txBody>
                    <a:bodyPr/>
                    <a:lstStyle/>
                    <a:p>
                      <a:pPr algn="r" rtl="1" fontAlgn="ctr"/>
                      <a:r>
                        <a:rPr lang="fa-IR" sz="1200" b="0" i="0" u="none" strike="noStrike">
                          <a:solidFill>
                            <a:srgbClr val="000000"/>
                          </a:solidFill>
                          <a:effectLst/>
                          <a:latin typeface="Calibri" panose="020F0502020204030204" pitchFamily="34" charset="0"/>
                        </a:rPr>
                        <a:t>هزینه حقوق دفتر </a:t>
                      </a:r>
                      <a:r>
                        <a:rPr lang="fa-IR" sz="1000" b="0" i="0" u="none" strike="noStrike">
                          <a:solidFill>
                            <a:srgbClr val="000000"/>
                          </a:solidFill>
                          <a:effectLst/>
                          <a:latin typeface="Calibri" panose="020F0502020204030204" pitchFamily="34" charset="0"/>
                        </a:rPr>
                        <a:t>(به همراه 23% بیمه سهم کارفرما، سنوات و پاداش)</a:t>
                      </a:r>
                      <a:endParaRPr lang="fa-IR" sz="1200" b="0" i="0" u="none" strike="noStrike">
                        <a:solidFill>
                          <a:srgbClr val="000000"/>
                        </a:solidFill>
                        <a:effectLst/>
                        <a:latin typeface="Calibri" panose="020F0502020204030204" pitchFamily="34" charset="0"/>
                      </a:endParaRP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197,860,000,000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755585"/>
                  </a:ext>
                </a:extLst>
              </a:tr>
              <a:tr h="297907">
                <a:tc>
                  <a:txBody>
                    <a:bodyPr/>
                    <a:lstStyle/>
                    <a:p>
                      <a:pPr algn="r" rtl="1" fontAlgn="ctr"/>
                      <a:r>
                        <a:rPr lang="fa-IR" sz="1200" b="0" i="0" u="none" strike="noStrike">
                          <a:solidFill>
                            <a:srgbClr val="000000"/>
                          </a:solidFill>
                          <a:effectLst/>
                          <a:latin typeface="Calibri" panose="020F0502020204030204" pitchFamily="34" charset="0"/>
                        </a:rPr>
                        <a:t>اجاره دفتر مرکزی</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25,920,000,000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422413"/>
                  </a:ext>
                </a:extLst>
              </a:tr>
              <a:tr h="297907">
                <a:tc>
                  <a:txBody>
                    <a:bodyPr/>
                    <a:lstStyle/>
                    <a:p>
                      <a:pPr algn="r" rtl="1" fontAlgn="ctr"/>
                      <a:r>
                        <a:rPr lang="fa-IR" sz="1200" b="0" i="0" u="none" strike="noStrike">
                          <a:solidFill>
                            <a:srgbClr val="000000"/>
                          </a:solidFill>
                          <a:effectLst/>
                          <a:latin typeface="Calibri" panose="020F0502020204030204" pitchFamily="34" charset="0"/>
                        </a:rPr>
                        <a:t>اجاره محل تولید</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11,520,000,000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104545"/>
                  </a:ext>
                </a:extLst>
              </a:tr>
              <a:tr h="297907">
                <a:tc>
                  <a:txBody>
                    <a:bodyPr/>
                    <a:lstStyle/>
                    <a:p>
                      <a:pPr algn="r" rtl="1" fontAlgn="ctr"/>
                      <a:r>
                        <a:rPr lang="fa-IR" sz="1200" b="0" i="0" u="none" strike="noStrike">
                          <a:solidFill>
                            <a:srgbClr val="000000"/>
                          </a:solidFill>
                          <a:effectLst/>
                          <a:latin typeface="Calibri" panose="020F0502020204030204" pitchFamily="34" charset="0"/>
                        </a:rPr>
                        <a:t>هزینه متغیر تولید(آب، برق،گازو...)</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639,600,000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61524"/>
                  </a:ext>
                </a:extLst>
              </a:tr>
              <a:tr h="297907">
                <a:tc>
                  <a:txBody>
                    <a:bodyPr/>
                    <a:lstStyle/>
                    <a:p>
                      <a:pPr algn="r" rtl="1" fontAlgn="ctr"/>
                      <a:r>
                        <a:rPr lang="fa-IR" sz="1200" b="0" i="0" u="none" strike="noStrike">
                          <a:solidFill>
                            <a:srgbClr val="000000"/>
                          </a:solidFill>
                          <a:effectLst/>
                          <a:latin typeface="Calibri" panose="020F0502020204030204" pitchFamily="34" charset="0"/>
                        </a:rPr>
                        <a:t>هزینه متغیر دفتر مرکزی(آب، برق،گازو...)</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1,279,200,000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697174"/>
                  </a:ext>
                </a:extLst>
              </a:tr>
              <a:tr h="297907">
                <a:tc>
                  <a:txBody>
                    <a:bodyPr/>
                    <a:lstStyle/>
                    <a:p>
                      <a:pPr algn="r" rtl="1" fontAlgn="ctr"/>
                      <a:r>
                        <a:rPr lang="fa-IR" sz="1200" b="0" i="0" u="none" strike="noStrike">
                          <a:solidFill>
                            <a:srgbClr val="000000"/>
                          </a:solidFill>
                          <a:effectLst/>
                          <a:latin typeface="Calibri" panose="020F0502020204030204" pitchFamily="34" charset="0"/>
                        </a:rPr>
                        <a:t>کل درآمد </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R" sz="1200" b="0" i="0" u="none" strike="noStrike">
                          <a:solidFill>
                            <a:srgbClr val="000000"/>
                          </a:solidFill>
                          <a:effectLst/>
                          <a:latin typeface="Calibri" panose="020F0502020204030204" pitchFamily="34" charset="0"/>
                        </a:rPr>
                        <a:t>517,718,650,400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387354"/>
                  </a:ext>
                </a:extLst>
              </a:tr>
              <a:tr h="297907">
                <a:tc>
                  <a:txBody>
                    <a:bodyPr/>
                    <a:lstStyle/>
                    <a:p>
                      <a:pPr algn="r" rtl="1" fontAlgn="ctr"/>
                      <a:r>
                        <a:rPr lang="fa-IR" sz="1200" b="0" i="0" u="none" strike="noStrike">
                          <a:solidFill>
                            <a:srgbClr val="000000"/>
                          </a:solidFill>
                          <a:effectLst/>
                          <a:latin typeface="Calibri" panose="020F0502020204030204" pitchFamily="34" charset="0"/>
                        </a:rPr>
                        <a:t>جمع هزینه های ثابت</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ctr"/>
                      <a:r>
                        <a:rPr lang="en-IR" sz="1200" b="0" i="0" u="none" strike="noStrike">
                          <a:solidFill>
                            <a:srgbClr val="000000"/>
                          </a:solidFill>
                          <a:effectLst/>
                          <a:latin typeface="Calibri" panose="020F0502020204030204" pitchFamily="34" charset="0"/>
                        </a:rPr>
                        <a:t>318,925,000,000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591389638"/>
                  </a:ext>
                </a:extLst>
              </a:tr>
              <a:tr h="297907">
                <a:tc>
                  <a:txBody>
                    <a:bodyPr/>
                    <a:lstStyle/>
                    <a:p>
                      <a:pPr algn="r" rtl="1" fontAlgn="ctr"/>
                      <a:r>
                        <a:rPr lang="fa-IR" sz="1200" b="0" i="0" u="none" strike="noStrike">
                          <a:solidFill>
                            <a:srgbClr val="000000"/>
                          </a:solidFill>
                          <a:effectLst/>
                          <a:latin typeface="Calibri" panose="020F0502020204030204" pitchFamily="34" charset="0"/>
                        </a:rPr>
                        <a:t>جمع هزینه های متغیر</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R" sz="1200" b="0" i="0" u="none" strike="noStrike">
                          <a:solidFill>
                            <a:srgbClr val="000000"/>
                          </a:solidFill>
                          <a:effectLst/>
                          <a:latin typeface="Calibri" panose="020F0502020204030204" pitchFamily="34" charset="0"/>
                        </a:rPr>
                        <a:t>1,918,800,000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712190967"/>
                  </a:ext>
                </a:extLst>
              </a:tr>
              <a:tr h="297907">
                <a:tc>
                  <a:txBody>
                    <a:bodyPr/>
                    <a:lstStyle/>
                    <a:p>
                      <a:pPr algn="r" rtl="1" fontAlgn="ctr"/>
                      <a:r>
                        <a:rPr lang="fa-IR" sz="1200" b="0" i="0" u="none" strike="noStrike">
                          <a:solidFill>
                            <a:srgbClr val="000000"/>
                          </a:solidFill>
                          <a:effectLst/>
                          <a:latin typeface="Calibri" panose="020F0502020204030204" pitchFamily="34" charset="0"/>
                        </a:rPr>
                        <a:t>جمع کل هزینه</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R" sz="1200" b="0" i="0" u="none" strike="noStrike">
                          <a:solidFill>
                            <a:srgbClr val="000000"/>
                          </a:solidFill>
                          <a:effectLst/>
                          <a:latin typeface="Calibri" panose="020F0502020204030204" pitchFamily="34" charset="0"/>
                        </a:rPr>
                        <a:t>320,843,800,000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195074538"/>
                  </a:ext>
                </a:extLst>
              </a:tr>
              <a:tr h="272553">
                <a:tc>
                  <a:txBody>
                    <a:bodyPr/>
                    <a:lstStyle/>
                    <a:p>
                      <a:pPr algn="r" rtl="1" fontAlgn="ctr"/>
                      <a:r>
                        <a:rPr lang="fa-IR" sz="1500" b="0" i="0" u="none" strike="noStrike">
                          <a:solidFill>
                            <a:srgbClr val="000000"/>
                          </a:solidFill>
                          <a:effectLst/>
                          <a:latin typeface="Calibri" panose="020F0502020204030204" pitchFamily="34" charset="0"/>
                        </a:rPr>
                        <a:t>شاخص نرخ بازگشت سرمایه </a:t>
                      </a:r>
                      <a:r>
                        <a:rPr lang="en-US" sz="1500" b="0" i="0" u="none" strike="noStrike">
                          <a:solidFill>
                            <a:srgbClr val="000000"/>
                          </a:solidFill>
                          <a:effectLst/>
                          <a:latin typeface="Calibri" panose="020F0502020204030204" pitchFamily="34" charset="0"/>
                        </a:rPr>
                        <a:t>ROI</a:t>
                      </a:r>
                    </a:p>
                  </a:txBody>
                  <a:tcPr marL="9508" marR="9508" marT="95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b"/>
                      <a:r>
                        <a:rPr lang="en-IR" sz="1500" b="0" i="0" u="none" strike="noStrike">
                          <a:solidFill>
                            <a:srgbClr val="000000"/>
                          </a:solidFill>
                          <a:effectLst/>
                          <a:latin typeface="Calibri" panose="020F0502020204030204" pitchFamily="34" charset="0"/>
                        </a:rPr>
                        <a:t>39%</a:t>
                      </a:r>
                    </a:p>
                  </a:txBody>
                  <a:tcPr marL="9508" marR="9508" marT="95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870612560"/>
                  </a:ext>
                </a:extLst>
              </a:tr>
              <a:tr h="291568">
                <a:tc>
                  <a:txBody>
                    <a:bodyPr/>
                    <a:lstStyle/>
                    <a:p>
                      <a:pPr algn="r" rtl="1" fontAlgn="b"/>
                      <a:r>
                        <a:rPr lang="fa-IR" sz="1400" b="0" i="0" u="none" strike="noStrike">
                          <a:solidFill>
                            <a:srgbClr val="FFFFFF"/>
                          </a:solidFill>
                          <a:effectLst/>
                          <a:latin typeface="Calibri" panose="020F0502020204030204" pitchFamily="34" charset="0"/>
                        </a:rPr>
                        <a:t>میزان سرمایه مورد نیاز</a:t>
                      </a:r>
                    </a:p>
                  </a:txBody>
                  <a:tcPr marL="9508" marR="9508" marT="95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ctr" rtl="0" fontAlgn="ctr"/>
                      <a:r>
                        <a:rPr lang="en-IR" sz="1400" b="0" i="0" u="none" strike="noStrike" dirty="0">
                          <a:solidFill>
                            <a:srgbClr val="FFFFFF"/>
                          </a:solidFill>
                          <a:effectLst/>
                          <a:latin typeface="Calibri" panose="020F0502020204030204" pitchFamily="34" charset="0"/>
                        </a:rPr>
                        <a:t>500,000,000,000</a:t>
                      </a:r>
                    </a:p>
                  </a:txBody>
                  <a:tcPr marL="9508" marR="9508" marT="95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1623796514"/>
                  </a:ext>
                </a:extLst>
              </a:tr>
            </a:tbl>
          </a:graphicData>
        </a:graphic>
      </p:graphicFrame>
    </p:spTree>
    <p:extLst>
      <p:ext uri="{BB962C8B-B14F-4D97-AF65-F5344CB8AC3E}">
        <p14:creationId xmlns:p14="http://schemas.microsoft.com/office/powerpoint/2010/main" val="191406233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E615A2-5C19-415C-8008-B0C7F9437323}"/>
              </a:ext>
            </a:extLst>
          </p:cNvPr>
          <p:cNvSpPr/>
          <p:nvPr/>
        </p:nvSpPr>
        <p:spPr>
          <a:xfrm>
            <a:off x="1433805" y="2862597"/>
            <a:ext cx="8873066" cy="2275417"/>
          </a:xfrm>
          <a:prstGeom prst="rect">
            <a:avLst/>
          </a:prstGeom>
          <a:solidFill>
            <a:srgbClr val="1B1D1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FFF1C9"/>
                </a:solidFill>
                <a:effectLst/>
                <a:uLnTx/>
                <a:uFillTx/>
                <a:latin typeface="Peyda" pitchFamily="2" charset="-78"/>
                <a:ea typeface="+mn-ea"/>
                <a:cs typeface="Peyda" pitchFamily="2" charset="-78"/>
              </a:rPr>
              <a:t>این شرکت با توجه به وضعیت سودآور محصولات خود و سهم 30 درصدی در بازار اتوماسیون با یک سرمایه‌گذاری مختصر خواهد توانست تا کمتر از 5 سال آینده خود را به عنوان قطب بازار اتوماسیون صنعتی و شرکتی تصمیم‌ساز در این بازار معرفی نماید. </a:t>
            </a:r>
            <a:endParaRPr kumimoji="0" lang="en-US" sz="1800" b="0" i="0" u="none" strike="noStrike" kern="1200" cap="none" spc="0" normalizeH="0" baseline="0" noProof="0" dirty="0">
              <a:ln>
                <a:noFill/>
              </a:ln>
              <a:solidFill>
                <a:srgbClr val="FFF1C9"/>
              </a:solidFill>
              <a:effectLst/>
              <a:uLnTx/>
              <a:uFillTx/>
              <a:latin typeface="Peyda" pitchFamily="2" charset="-78"/>
              <a:ea typeface="+mn-ea"/>
              <a:cs typeface="Peyda" pitchFamily="2" charset="-78"/>
            </a:endParaRPr>
          </a:p>
        </p:txBody>
      </p:sp>
      <p:sp>
        <p:nvSpPr>
          <p:cNvPr id="6" name="Title 4">
            <a:extLst>
              <a:ext uri="{FF2B5EF4-FFF2-40B4-BE49-F238E27FC236}">
                <a16:creationId xmlns:a16="http://schemas.microsoft.com/office/drawing/2014/main" id="{DE38E72D-A7AA-4DA6-A96F-4959322909B2}"/>
              </a:ext>
            </a:extLst>
          </p:cNvPr>
          <p:cNvSpPr txBox="1">
            <a:spLocks/>
          </p:cNvSpPr>
          <p:nvPr/>
        </p:nvSpPr>
        <p:spPr>
          <a:xfrm>
            <a:off x="5003384" y="2328667"/>
            <a:ext cx="1733907" cy="4307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2000" dirty="0">
                <a:solidFill>
                  <a:srgbClr val="03AD65"/>
                </a:solidFill>
                <a:latin typeface="qualy" panose="02000800000000000000" pitchFamily="2" charset="0"/>
                <a:cs typeface="Peyda SemBd" pitchFamily="2" charset="-78"/>
              </a:rPr>
              <a:t> </a:t>
            </a:r>
            <a:r>
              <a:rPr lang="fa-IR" sz="2400" dirty="0">
                <a:solidFill>
                  <a:srgbClr val="03AD65"/>
                </a:solidFill>
                <a:latin typeface="qualy" panose="02000800000000000000" pitchFamily="2" charset="0"/>
                <a:cs typeface="Peyda SemBd" pitchFamily="2" charset="-78"/>
              </a:rPr>
              <a:t>نتیجه‌گیری</a:t>
            </a:r>
            <a:endParaRPr lang="en-US" sz="2000" dirty="0">
              <a:solidFill>
                <a:srgbClr val="03AD65"/>
              </a:solidFill>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13B79549-634F-452D-B7B9-C0B1BCEF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1416" y="355600"/>
            <a:ext cx="587052" cy="799619"/>
          </a:xfrm>
          <a:prstGeom prst="rect">
            <a:avLst/>
          </a:prstGeom>
        </p:spPr>
      </p:pic>
    </p:spTree>
    <p:extLst>
      <p:ext uri="{BB962C8B-B14F-4D97-AF65-F5344CB8AC3E}">
        <p14:creationId xmlns:p14="http://schemas.microsoft.com/office/powerpoint/2010/main" val="790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557" y="447778"/>
            <a:ext cx="1068766" cy="1455757"/>
          </a:xfrm>
          <a:prstGeom prst="rect">
            <a:avLst/>
          </a:prstGeom>
        </p:spPr>
      </p:pic>
      <p:sp>
        <p:nvSpPr>
          <p:cNvPr id="4" name="Rectangle 3">
            <a:extLst>
              <a:ext uri="{FF2B5EF4-FFF2-40B4-BE49-F238E27FC236}">
                <a16:creationId xmlns:a16="http://schemas.microsoft.com/office/drawing/2014/main" id="{12835EBA-6393-4ADE-9005-8ECF5FD13BC0}"/>
              </a:ext>
            </a:extLst>
          </p:cNvPr>
          <p:cNvSpPr/>
          <p:nvPr/>
        </p:nvSpPr>
        <p:spPr>
          <a:xfrm>
            <a:off x="0" y="4534676"/>
            <a:ext cx="12192000" cy="989045"/>
          </a:xfrm>
          <a:prstGeom prst="rect">
            <a:avLst/>
          </a:prstGeom>
          <a:solidFill>
            <a:srgbClr val="1B1D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en-US" sz="1900" dirty="0">
                <a:solidFill>
                  <a:schemeClr val="accent4">
                    <a:lumMod val="20000"/>
                    <a:lumOff val="80000"/>
                  </a:schemeClr>
                </a:solidFill>
                <a:latin typeface="Peyda" pitchFamily="2" charset="-78"/>
                <a:cs typeface="Peyda" pitchFamily="2" charset="-78"/>
              </a:rPr>
              <a:t>                                                                                                                                                                                                                                                   </a:t>
            </a:r>
            <a:r>
              <a:rPr lang="fa-IR" sz="1900" dirty="0">
                <a:solidFill>
                  <a:schemeClr val="accent4">
                    <a:lumMod val="20000"/>
                    <a:lumOff val="80000"/>
                  </a:schemeClr>
                </a:solidFill>
                <a:latin typeface="Peyda" pitchFamily="2" charset="-78"/>
                <a:cs typeface="Peyda" pitchFamily="2" charset="-78"/>
              </a:rPr>
              <a:t>استراتژی های کلان فرآیندهای تولید</a:t>
            </a:r>
            <a:endParaRPr lang="en-US" sz="1900" dirty="0">
              <a:solidFill>
                <a:schemeClr val="accent4">
                  <a:lumMod val="20000"/>
                  <a:lumOff val="80000"/>
                </a:schemeClr>
              </a:solidFill>
              <a:latin typeface="Peyda" pitchFamily="2" charset="-78"/>
              <a:cs typeface="Peyda" pitchFamily="2" charset="-78"/>
            </a:endParaRPr>
          </a:p>
        </p:txBody>
      </p:sp>
    </p:spTree>
    <p:extLst>
      <p:ext uri="{BB962C8B-B14F-4D97-AF65-F5344CB8AC3E}">
        <p14:creationId xmlns:p14="http://schemas.microsoft.com/office/powerpoint/2010/main" val="25891211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extLst>
              <a:ext uri="{BEBA8EAE-BF5A-486C-A8C5-ECC9F3942E4B}">
                <a14:imgProps xmlns:a14="http://schemas.microsoft.com/office/drawing/2010/main">
                  <a14:imgLayer r:embed="rId3">
                    <a14:imgEffect>
                      <a14:sharpenSoften amount="11000"/>
                    </a14:imgEffect>
                    <a14:imgEffect>
                      <a14:brightnessContrast bright="-9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743700" y="0"/>
            <a:ext cx="5448300" cy="6858000"/>
          </a:xfrm>
          <a:prstGeom prst="rect">
            <a:avLst/>
          </a:prstGeom>
          <a:solidFill>
            <a:srgbClr val="353129">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162800" y="1812926"/>
            <a:ext cx="4610100" cy="549273"/>
          </a:xfrm>
        </p:spPr>
        <p:txBody>
          <a:bodyPr>
            <a:normAutofit/>
          </a:bodyPr>
          <a:lstStyle/>
          <a:p>
            <a:pPr algn="r" rtl="1"/>
            <a:r>
              <a:rPr lang="fa-IR" sz="2400" dirty="0">
                <a:solidFill>
                  <a:schemeClr val="bg1"/>
                </a:solidFill>
                <a:latin typeface="Peyda Med" pitchFamily="2" charset="-78"/>
                <a:cs typeface="Peyda Med" pitchFamily="2" charset="-78"/>
              </a:rPr>
              <a:t>آشنائی کلی بابردهای مدار چاپی</a:t>
            </a:r>
            <a:endParaRPr lang="en-US" sz="2400" dirty="0">
              <a:solidFill>
                <a:schemeClr val="bg1"/>
              </a:solidFill>
              <a:latin typeface="LEMON MILK" panose="00000500000000000000" pitchFamily="50" charset="0"/>
            </a:endParaRPr>
          </a:p>
        </p:txBody>
      </p:sp>
      <p:sp>
        <p:nvSpPr>
          <p:cNvPr id="15" name="Rectangle 14"/>
          <p:cNvSpPr/>
          <p:nvPr/>
        </p:nvSpPr>
        <p:spPr>
          <a:xfrm>
            <a:off x="0" y="0"/>
            <a:ext cx="3076575" cy="6858000"/>
          </a:xfrm>
          <a:prstGeom prst="rect">
            <a:avLst/>
          </a:prstGeom>
          <a:solidFill>
            <a:srgbClr val="353129">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68484" b="6934"/>
          <a:stretch/>
        </p:blipFill>
        <p:spPr>
          <a:xfrm>
            <a:off x="244555" y="6286500"/>
            <a:ext cx="739615" cy="247650"/>
          </a:xfrm>
          <a:prstGeom prst="rect">
            <a:avLst/>
          </a:prstGeom>
        </p:spPr>
      </p:pic>
    </p:spTree>
    <p:extLst>
      <p:ext uri="{BB962C8B-B14F-4D97-AF65-F5344CB8AC3E}">
        <p14:creationId xmlns:p14="http://schemas.microsoft.com/office/powerpoint/2010/main" val="3392754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Flowchart: Data 6"/>
          <p:cNvSpPr/>
          <p:nvPr/>
        </p:nvSpPr>
        <p:spPr>
          <a:xfrm>
            <a:off x="-838200" y="0"/>
            <a:ext cx="4181475" cy="6858000"/>
          </a:xfrm>
          <a:prstGeom prst="flowChartInputOutput">
            <a:avLst/>
          </a:prstGeom>
          <a:solidFill>
            <a:srgbClr val="3531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175" y="1386939"/>
            <a:ext cx="5207125" cy="3790786"/>
          </a:xfrm>
          <a:prstGeom prst="rect">
            <a:avLst/>
          </a:prstGeom>
        </p:spPr>
      </p:pic>
      <p:sp>
        <p:nvSpPr>
          <p:cNvPr id="8" name="Title 1"/>
          <p:cNvSpPr>
            <a:spLocks noGrp="1"/>
          </p:cNvSpPr>
          <p:nvPr>
            <p:ph type="title"/>
          </p:nvPr>
        </p:nvSpPr>
        <p:spPr>
          <a:xfrm>
            <a:off x="600075" y="685266"/>
            <a:ext cx="1781174" cy="549273"/>
          </a:xfrm>
        </p:spPr>
        <p:txBody>
          <a:bodyPr>
            <a:normAutofit/>
          </a:bodyPr>
          <a:lstStyle/>
          <a:p>
            <a:pPr algn="r" rtl="1"/>
            <a:r>
              <a:rPr lang="fa-IR" sz="2800" dirty="0">
                <a:solidFill>
                  <a:schemeClr val="bg1"/>
                </a:solidFill>
                <a:latin typeface="Peyda Med" pitchFamily="2" charset="-78"/>
                <a:cs typeface="Peyda Med" pitchFamily="2" charset="-78"/>
              </a:rPr>
              <a:t>انواع </a:t>
            </a:r>
            <a:r>
              <a:rPr lang="en-US" sz="2800" dirty="0">
                <a:solidFill>
                  <a:schemeClr val="bg1"/>
                </a:solidFill>
                <a:latin typeface="Peyda Med" pitchFamily="2" charset="-78"/>
                <a:cs typeface="Peyda Med" pitchFamily="2" charset="-78"/>
              </a:rPr>
              <a:t>PCB</a:t>
            </a:r>
            <a:endParaRPr lang="en-US" sz="2800" dirty="0">
              <a:solidFill>
                <a:schemeClr val="bg1"/>
              </a:solidFill>
              <a:latin typeface="LEMON MILK" panose="00000500000000000000" pitchFamily="50" charset="0"/>
            </a:endParaRPr>
          </a:p>
        </p:txBody>
      </p:sp>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b="27222"/>
          <a:stretch/>
        </p:blipFill>
        <p:spPr>
          <a:xfrm>
            <a:off x="2088812" y="5086350"/>
            <a:ext cx="1537375" cy="1524000"/>
          </a:xfrm>
          <a:prstGeom prst="rect">
            <a:avLst/>
          </a:prstGeom>
          <a:effectLst>
            <a:outerShdw blurRad="50800" dist="50800" dir="5400000" algn="ctr" rotWithShape="0">
              <a:srgbClr val="000000">
                <a:alpha val="0"/>
              </a:srgbClr>
            </a:outerShdw>
          </a:effectLst>
        </p:spPr>
      </p:pic>
      <p:sp>
        <p:nvSpPr>
          <p:cNvPr id="2" name="Arrow: Right 1">
            <a:extLst>
              <a:ext uri="{FF2B5EF4-FFF2-40B4-BE49-F238E27FC236}">
                <a16:creationId xmlns:a16="http://schemas.microsoft.com/office/drawing/2014/main" id="{17D86FE4-1E9E-4973-8C1F-D7A0B38F4CED}"/>
              </a:ext>
            </a:extLst>
          </p:cNvPr>
          <p:cNvSpPr/>
          <p:nvPr/>
        </p:nvSpPr>
        <p:spPr>
          <a:xfrm rot="19454128">
            <a:off x="4581514" y="3580375"/>
            <a:ext cx="659497" cy="438538"/>
          </a:xfrm>
          <a:prstGeom prst="rightArrow">
            <a:avLst/>
          </a:prstGeom>
          <a:solidFill>
            <a:srgbClr val="A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7655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B7FC53-AB52-4582-B849-61F009C9078A}"/>
              </a:ext>
            </a:extLst>
          </p:cNvPr>
          <p:cNvPicPr>
            <a:picLocks noChangeAspect="1"/>
          </p:cNvPicPr>
          <p:nvPr/>
        </p:nvPicPr>
        <p:blipFill rotWithShape="1">
          <a:blip r:embed="rId2">
            <a:alphaModFix amt="64000"/>
            <a:extLst>
              <a:ext uri="{28A0092B-C50C-407E-A947-70E740481C1C}">
                <a14:useLocalDpi xmlns:a14="http://schemas.microsoft.com/office/drawing/2010/main" val="0"/>
              </a:ext>
            </a:extLst>
          </a:blip>
          <a:srcRect l="59737" t="-90" b="404"/>
          <a:stretch/>
        </p:blipFill>
        <p:spPr>
          <a:xfrm>
            <a:off x="6167534" y="1"/>
            <a:ext cx="2769829" cy="6858000"/>
          </a:xfrm>
          <a:prstGeom prst="rect">
            <a:avLst/>
          </a:prstGeom>
        </p:spPr>
      </p:pic>
      <p:sp>
        <p:nvSpPr>
          <p:cNvPr id="11" name="Title 1"/>
          <p:cNvSpPr>
            <a:spLocks noGrp="1"/>
          </p:cNvSpPr>
          <p:nvPr>
            <p:ph type="title"/>
          </p:nvPr>
        </p:nvSpPr>
        <p:spPr>
          <a:xfrm>
            <a:off x="7162800" y="1812926"/>
            <a:ext cx="4610100" cy="549273"/>
          </a:xfrm>
        </p:spPr>
        <p:txBody>
          <a:bodyPr>
            <a:normAutofit/>
          </a:bodyPr>
          <a:lstStyle/>
          <a:p>
            <a:pPr algn="r" rtl="1"/>
            <a:r>
              <a:rPr lang="fa-IR" sz="2800" dirty="0">
                <a:solidFill>
                  <a:schemeClr val="bg1"/>
                </a:solidFill>
                <a:latin typeface="Peyda Med" pitchFamily="2" charset="-78"/>
                <a:cs typeface="Peyda Med" pitchFamily="2" charset="-78"/>
              </a:rPr>
              <a:t>آشنائی کلی بابردهای مدار چاپی</a:t>
            </a:r>
            <a:endParaRPr lang="en-US" sz="2800" dirty="0">
              <a:solidFill>
                <a:schemeClr val="bg1"/>
              </a:solidFill>
              <a:latin typeface="LEMON MILK" panose="00000500000000000000" pitchFamily="50" charset="0"/>
            </a:endParaRPr>
          </a:p>
        </p:txBody>
      </p:sp>
      <p:sp>
        <p:nvSpPr>
          <p:cNvPr id="2" name="Oval 1">
            <a:extLst>
              <a:ext uri="{FF2B5EF4-FFF2-40B4-BE49-F238E27FC236}">
                <a16:creationId xmlns:a16="http://schemas.microsoft.com/office/drawing/2014/main" id="{95CD5BE8-1CB5-49B5-B3F3-36F7423FEAC5}"/>
              </a:ext>
            </a:extLst>
          </p:cNvPr>
          <p:cNvSpPr/>
          <p:nvPr/>
        </p:nvSpPr>
        <p:spPr>
          <a:xfrm>
            <a:off x="7265436" y="-208385"/>
            <a:ext cx="5349552" cy="5141167"/>
          </a:xfrm>
          <a:prstGeom prst="ellipse">
            <a:avLst/>
          </a:prstGeom>
          <a:solidFill>
            <a:srgbClr val="3F3C35">
              <a:alpha val="9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chemeClr val="accent4">
                    <a:lumMod val="20000"/>
                    <a:lumOff val="80000"/>
                  </a:schemeClr>
                </a:solidFill>
                <a:latin typeface="Peyda" pitchFamily="2" charset="-78"/>
                <a:cs typeface="Peyda" pitchFamily="2" charset="-78"/>
              </a:rPr>
              <a:t>تجهیزات رومیزی و دستی مونتاژ</a:t>
            </a:r>
            <a:endParaRPr lang="en-US" dirty="0">
              <a:solidFill>
                <a:schemeClr val="accent4">
                  <a:lumMod val="20000"/>
                  <a:lumOff val="80000"/>
                </a:schemeClr>
              </a:solidFill>
              <a:latin typeface="Peyda" pitchFamily="2" charset="-78"/>
              <a:cs typeface="Peyda" pitchFamily="2" charset="-78"/>
            </a:endParaRPr>
          </a:p>
        </p:txBody>
      </p:sp>
      <p:pic>
        <p:nvPicPr>
          <p:cNvPr id="7" name="Picture 6">
            <a:extLst>
              <a:ext uri="{FF2B5EF4-FFF2-40B4-BE49-F238E27FC236}">
                <a16:creationId xmlns:a16="http://schemas.microsoft.com/office/drawing/2014/main" id="{7BC17A29-E661-4978-93EC-B853ABA91C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
        <p:nvSpPr>
          <p:cNvPr id="3" name="TextBox 2">
            <a:extLst>
              <a:ext uri="{FF2B5EF4-FFF2-40B4-BE49-F238E27FC236}">
                <a16:creationId xmlns:a16="http://schemas.microsoft.com/office/drawing/2014/main" id="{5A50577C-8BB1-4324-9514-EAEE7C6E72F7}"/>
              </a:ext>
            </a:extLst>
          </p:cNvPr>
          <p:cNvSpPr txBox="1"/>
          <p:nvPr/>
        </p:nvSpPr>
        <p:spPr>
          <a:xfrm>
            <a:off x="889540" y="4640394"/>
            <a:ext cx="4932761" cy="584775"/>
          </a:xfrm>
          <a:prstGeom prst="rect">
            <a:avLst/>
          </a:prstGeom>
          <a:noFill/>
        </p:spPr>
        <p:txBody>
          <a:bodyPr wrap="none" rtlCol="0">
            <a:spAutoFit/>
          </a:bodyPr>
          <a:lstStyle/>
          <a:p>
            <a:pPr algn="r" rtl="1"/>
            <a:r>
              <a:rPr lang="fa-IR" sz="1600" b="1" dirty="0">
                <a:solidFill>
                  <a:srgbClr val="02833B"/>
                </a:solidFill>
                <a:latin typeface="Peyda" pitchFamily="2" charset="-78"/>
                <a:cs typeface="Peyda" pitchFamily="2" charset="-78"/>
              </a:rPr>
              <a:t>بررسی و انتخاب بهترین و بروزترین تجهیزات </a:t>
            </a:r>
          </a:p>
          <a:p>
            <a:pPr algn="r" rtl="1"/>
            <a:r>
              <a:rPr lang="fa-IR" sz="1600" b="1" dirty="0">
                <a:solidFill>
                  <a:srgbClr val="02833B"/>
                </a:solidFill>
                <a:latin typeface="Peyda" pitchFamily="2" charset="-78"/>
                <a:cs typeface="Peyda" pitchFamily="2" charset="-78"/>
              </a:rPr>
              <a:t>به منظور سهولت و تسریع فرآیند مونتاژ قطعات دیپ در ایران</a:t>
            </a:r>
            <a:endParaRPr lang="en-US" sz="1600" b="1" dirty="0">
              <a:solidFill>
                <a:srgbClr val="02833B"/>
              </a:solidFill>
              <a:latin typeface="Peyda" pitchFamily="2" charset="-78"/>
              <a:cs typeface="Peyda" pitchFamily="2" charset="-78"/>
            </a:endParaRPr>
          </a:p>
        </p:txBody>
      </p:sp>
      <p:pic>
        <p:nvPicPr>
          <p:cNvPr id="14" name="Picture 13">
            <a:extLst>
              <a:ext uri="{FF2B5EF4-FFF2-40B4-BE49-F238E27FC236}">
                <a16:creationId xmlns:a16="http://schemas.microsoft.com/office/drawing/2014/main" id="{EC585012-67C8-4606-86C3-5EF3B83E5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4075" y="4520135"/>
            <a:ext cx="360784" cy="412647"/>
          </a:xfrm>
          <a:prstGeom prst="rect">
            <a:avLst/>
          </a:prstGeom>
        </p:spPr>
      </p:pic>
    </p:spTree>
    <p:extLst>
      <p:ext uri="{BB962C8B-B14F-4D97-AF65-F5344CB8AC3E}">
        <p14:creationId xmlns:p14="http://schemas.microsoft.com/office/powerpoint/2010/main" val="20422120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8149-2B3D-6A99-3C11-3EBD9AAB1A05}"/>
              </a:ext>
            </a:extLst>
          </p:cNvPr>
          <p:cNvSpPr>
            <a:spLocks noGrp="1"/>
          </p:cNvSpPr>
          <p:nvPr>
            <p:ph type="title"/>
          </p:nvPr>
        </p:nvSpPr>
        <p:spPr>
          <a:xfrm>
            <a:off x="1346007" y="177826"/>
            <a:ext cx="5029257" cy="1036128"/>
          </a:xfrm>
        </p:spPr>
        <p:txBody>
          <a:bodyPr>
            <a:normAutofit/>
          </a:bodyPr>
          <a:lstStyle/>
          <a:p>
            <a:r>
              <a:rPr lang="en-US" sz="2400" dirty="0">
                <a:latin typeface="Peyda Med" pitchFamily="2" charset="-78"/>
                <a:cs typeface="Peyda Med" pitchFamily="2" charset="-78"/>
              </a:rPr>
              <a:t>Semi Automatic Soldering:</a:t>
            </a:r>
          </a:p>
        </p:txBody>
      </p:sp>
      <p:sp>
        <p:nvSpPr>
          <p:cNvPr id="5" name="Text Placeholder 4">
            <a:extLst>
              <a:ext uri="{FF2B5EF4-FFF2-40B4-BE49-F238E27FC236}">
                <a16:creationId xmlns:a16="http://schemas.microsoft.com/office/drawing/2014/main" id="{0B259232-4D80-E561-1438-DA274A3C6FB7}"/>
              </a:ext>
            </a:extLst>
          </p:cNvPr>
          <p:cNvSpPr>
            <a:spLocks noGrp="1"/>
          </p:cNvSpPr>
          <p:nvPr>
            <p:ph type="body" idx="1"/>
          </p:nvPr>
        </p:nvSpPr>
        <p:spPr>
          <a:xfrm>
            <a:off x="1346007" y="2324008"/>
            <a:ext cx="1217543" cy="576262"/>
          </a:xfrm>
        </p:spPr>
        <p:txBody>
          <a:bodyPr/>
          <a:lstStyle/>
          <a:p>
            <a:r>
              <a:rPr lang="en-US" sz="1800" dirty="0">
                <a:solidFill>
                  <a:schemeClr val="tx1">
                    <a:lumMod val="95000"/>
                    <a:lumOff val="5000"/>
                  </a:schemeClr>
                </a:solidFill>
                <a:latin typeface="Arial" panose="020B0604020202020204" pitchFamily="34" charset="0"/>
                <a:cs typeface="Arial" panose="020B0604020202020204" pitchFamily="34" charset="0"/>
              </a:rPr>
              <a:t>1. Holder </a:t>
            </a:r>
          </a:p>
        </p:txBody>
      </p:sp>
      <p:pic>
        <p:nvPicPr>
          <p:cNvPr id="17" name="Content Placeholder 16">
            <a:extLst>
              <a:ext uri="{FF2B5EF4-FFF2-40B4-BE49-F238E27FC236}">
                <a16:creationId xmlns:a16="http://schemas.microsoft.com/office/drawing/2014/main" id="{F8F36812-2D91-ACC8-F9A6-CF40BB564A8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62729" y="3659581"/>
            <a:ext cx="2210276" cy="2455863"/>
          </a:xfrm>
        </p:spPr>
      </p:pic>
      <p:sp>
        <p:nvSpPr>
          <p:cNvPr id="7" name="Text Placeholder 6">
            <a:extLst>
              <a:ext uri="{FF2B5EF4-FFF2-40B4-BE49-F238E27FC236}">
                <a16:creationId xmlns:a16="http://schemas.microsoft.com/office/drawing/2014/main" id="{B045CA28-E8BA-EA4D-B3BA-6DB41F1C3DB6}"/>
              </a:ext>
            </a:extLst>
          </p:cNvPr>
          <p:cNvSpPr>
            <a:spLocks noGrp="1"/>
          </p:cNvSpPr>
          <p:nvPr>
            <p:ph type="body" sz="quarter" idx="3"/>
          </p:nvPr>
        </p:nvSpPr>
        <p:spPr>
          <a:xfrm>
            <a:off x="1268450" y="3659581"/>
            <a:ext cx="2512382" cy="576262"/>
          </a:xfrm>
        </p:spPr>
        <p:txBody>
          <a:bodyPr/>
          <a:lstStyle/>
          <a:p>
            <a:r>
              <a:rPr lang="en-US" sz="1800" dirty="0">
                <a:solidFill>
                  <a:schemeClr val="tx1">
                    <a:lumMod val="95000"/>
                    <a:lumOff val="5000"/>
                  </a:schemeClr>
                </a:solidFill>
                <a:latin typeface="Arial" panose="020B0604020202020204" pitchFamily="34" charset="0"/>
                <a:cs typeface="Arial" panose="020B0604020202020204" pitchFamily="34" charset="0"/>
              </a:rPr>
              <a:t>2. Soldering Device</a:t>
            </a:r>
          </a:p>
        </p:txBody>
      </p:sp>
      <p:sp>
        <p:nvSpPr>
          <p:cNvPr id="4" name="Slide Number Placeholder 3">
            <a:extLst>
              <a:ext uri="{FF2B5EF4-FFF2-40B4-BE49-F238E27FC236}">
                <a16:creationId xmlns:a16="http://schemas.microsoft.com/office/drawing/2014/main" id="{F667FB17-DB19-1F5E-451C-5950A52B4A93}"/>
              </a:ext>
            </a:extLst>
          </p:cNvPr>
          <p:cNvSpPr>
            <a:spLocks noGrp="1"/>
          </p:cNvSpPr>
          <p:nvPr>
            <p:ph type="sldNum" sz="quarter" idx="12"/>
          </p:nvPr>
        </p:nvSpPr>
        <p:spPr/>
        <p:txBody>
          <a:bodyPr/>
          <a:lstStyle/>
          <a:p>
            <a:fld id="{8349B745-7BEE-40A4-BF62-2D86F40DF44B}" type="slidenum">
              <a:rPr lang="en-US" smtClean="0">
                <a:latin typeface="Arial" panose="020B0604020202020204" pitchFamily="34" charset="0"/>
                <a:cs typeface="Arial" panose="020B0604020202020204" pitchFamily="34" charset="0"/>
              </a:rPr>
              <a:t>26</a:t>
            </a:fld>
            <a:r>
              <a:rPr lang="en-US" dirty="0">
                <a:latin typeface="Arial" panose="020B0604020202020204" pitchFamily="34" charset="0"/>
                <a:cs typeface="Arial" panose="020B0604020202020204" pitchFamily="34" charset="0"/>
              </a:rPr>
              <a:t>/20</a:t>
            </a:r>
          </a:p>
        </p:txBody>
      </p:sp>
      <p:sp>
        <p:nvSpPr>
          <p:cNvPr id="9" name="Left Brace 8">
            <a:extLst>
              <a:ext uri="{FF2B5EF4-FFF2-40B4-BE49-F238E27FC236}">
                <a16:creationId xmlns:a16="http://schemas.microsoft.com/office/drawing/2014/main" id="{8B55C332-5234-456A-BF8E-21EE413C30AF}"/>
              </a:ext>
            </a:extLst>
          </p:cNvPr>
          <p:cNvSpPr/>
          <p:nvPr/>
        </p:nvSpPr>
        <p:spPr>
          <a:xfrm>
            <a:off x="1045685" y="2341022"/>
            <a:ext cx="328475" cy="2175956"/>
          </a:xfrm>
          <a:prstGeom prst="lef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0FBDAFC-A54E-514D-2599-BA0397816A00}"/>
              </a:ext>
            </a:extLst>
          </p:cNvPr>
          <p:cNvCxnSpPr>
            <a:cxnSpLocks/>
          </p:cNvCxnSpPr>
          <p:nvPr/>
        </p:nvCxnSpPr>
        <p:spPr>
          <a:xfrm>
            <a:off x="2631232" y="2756851"/>
            <a:ext cx="100305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619C4A-84A8-5FDD-CDAA-82E9533DABFC}"/>
              </a:ext>
            </a:extLst>
          </p:cNvPr>
          <p:cNvCxnSpPr>
            <a:cxnSpLocks/>
          </p:cNvCxnSpPr>
          <p:nvPr/>
        </p:nvCxnSpPr>
        <p:spPr>
          <a:xfrm>
            <a:off x="3634283" y="4077644"/>
            <a:ext cx="9771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9DAB559E-080B-F437-3907-156198B6BAFE}"/>
              </a:ext>
            </a:extLst>
          </p:cNvPr>
          <p:cNvSpPr txBox="1">
            <a:spLocks/>
          </p:cNvSpPr>
          <p:nvPr/>
        </p:nvSpPr>
        <p:spPr>
          <a:xfrm>
            <a:off x="3764912" y="2334027"/>
            <a:ext cx="2512382" cy="5762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sz="1800" dirty="0">
                <a:solidFill>
                  <a:schemeClr val="tx1">
                    <a:lumMod val="95000"/>
                    <a:lumOff val="5000"/>
                  </a:schemeClr>
                </a:solidFill>
                <a:latin typeface="Arial" panose="020B0604020202020204" pitchFamily="34" charset="0"/>
                <a:cs typeface="Arial" panose="020B0604020202020204" pitchFamily="34" charset="0"/>
              </a:rPr>
              <a:t>PCBA Jig</a:t>
            </a:r>
          </a:p>
        </p:txBody>
      </p:sp>
      <p:sp>
        <p:nvSpPr>
          <p:cNvPr id="13" name="Text Placeholder 6">
            <a:extLst>
              <a:ext uri="{FF2B5EF4-FFF2-40B4-BE49-F238E27FC236}">
                <a16:creationId xmlns:a16="http://schemas.microsoft.com/office/drawing/2014/main" id="{A2DD7342-F331-B304-5A37-59713EBB9459}"/>
              </a:ext>
            </a:extLst>
          </p:cNvPr>
          <p:cNvSpPr txBox="1">
            <a:spLocks/>
          </p:cNvSpPr>
          <p:nvPr/>
        </p:nvSpPr>
        <p:spPr>
          <a:xfrm>
            <a:off x="4742052" y="3640177"/>
            <a:ext cx="2512382" cy="5762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sz="1800" dirty="0">
                <a:solidFill>
                  <a:schemeClr val="tx1">
                    <a:lumMod val="95000"/>
                    <a:lumOff val="5000"/>
                  </a:schemeClr>
                </a:solidFill>
                <a:latin typeface="Arial" panose="020B0604020202020204" pitchFamily="34" charset="0"/>
                <a:cs typeface="Arial" panose="020B0604020202020204" pitchFamily="34" charset="0"/>
              </a:rPr>
              <a:t>Soldering Station</a:t>
            </a:r>
          </a:p>
        </p:txBody>
      </p:sp>
      <p:pic>
        <p:nvPicPr>
          <p:cNvPr id="16" name="Content Placeholder 8">
            <a:extLst>
              <a:ext uri="{FF2B5EF4-FFF2-40B4-BE49-F238E27FC236}">
                <a16:creationId xmlns:a16="http://schemas.microsoft.com/office/drawing/2014/main" id="{E40A5422-BF93-4AFF-A580-3B2E725123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91797" l="9956" r="89934">
                        <a14:foregroundMark x1="25711" y1="91797" x2="41028" y2="88477"/>
                        <a14:backgroundMark x1="3939" y1="80664" x2="7112" y2="25781"/>
                        <a14:backgroundMark x1="7112" y1="25781" x2="26149" y2="10156"/>
                        <a14:backgroundMark x1="26149" y1="10156" x2="37965" y2="7227"/>
                        <a14:backgroundMark x1="37965" y1="7227" x2="53173" y2="7422"/>
                        <a14:backgroundMark x1="53173" y1="7422" x2="55252" y2="6445"/>
                        <a14:backgroundMark x1="93764" y1="10352" x2="96499" y2="74805"/>
                        <a14:backgroundMark x1="96499" y1="74805" x2="80197" y2="91016"/>
                        <a14:backgroundMark x1="80197" y1="91016" x2="61050" y2="92383"/>
                      </a14:backgroundRemoval>
                    </a14:imgEffect>
                  </a14:imgLayer>
                </a14:imgProps>
              </a:ext>
            </a:extLst>
          </a:blip>
          <a:stretch>
            <a:fillRect/>
          </a:stretch>
        </p:blipFill>
        <p:spPr>
          <a:xfrm>
            <a:off x="7090197" y="1203719"/>
            <a:ext cx="4384096" cy="2455862"/>
          </a:xfrm>
          <a:prstGeom prst="rect">
            <a:avLst/>
          </a:prstGeom>
        </p:spPr>
      </p:pic>
      <p:pic>
        <p:nvPicPr>
          <p:cNvPr id="20" name="Picture 19">
            <a:extLst>
              <a:ext uri="{FF2B5EF4-FFF2-40B4-BE49-F238E27FC236}">
                <a16:creationId xmlns:a16="http://schemas.microsoft.com/office/drawing/2014/main" id="{BE45BBBD-50C0-416E-82A2-D93A577A4B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Tree>
    <p:extLst>
      <p:ext uri="{BB962C8B-B14F-4D97-AF65-F5344CB8AC3E}">
        <p14:creationId xmlns:p14="http://schemas.microsoft.com/office/powerpoint/2010/main" val="1572789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par>
                          <p:cTn id="39" fill="hold">
                            <p:stCondLst>
                              <p:cond delay="1000"/>
                            </p:stCondLst>
                            <p:childTnLst>
                              <p:par>
                                <p:cTn id="40" presetID="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build="p"/>
      <p:bldP spid="9"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8149-2B3D-6A99-3C11-3EBD9AAB1A05}"/>
              </a:ext>
            </a:extLst>
          </p:cNvPr>
          <p:cNvSpPr>
            <a:spLocks noGrp="1"/>
          </p:cNvSpPr>
          <p:nvPr>
            <p:ph type="title"/>
          </p:nvPr>
        </p:nvSpPr>
        <p:spPr>
          <a:xfrm>
            <a:off x="1066743" y="383100"/>
            <a:ext cx="5029257" cy="1036128"/>
          </a:xfrm>
        </p:spPr>
        <p:txBody>
          <a:bodyPr>
            <a:normAutofit/>
          </a:bodyPr>
          <a:lstStyle/>
          <a:p>
            <a:r>
              <a:rPr lang="en-US" sz="2400" dirty="0">
                <a:latin typeface="Peyda Med" pitchFamily="2" charset="-78"/>
                <a:cs typeface="Peyda Med" pitchFamily="2" charset="-78"/>
              </a:rPr>
              <a:t>PCSA Circuit board holder(IDEALTEK)</a:t>
            </a:r>
          </a:p>
        </p:txBody>
      </p:sp>
      <p:sp>
        <p:nvSpPr>
          <p:cNvPr id="4" name="Slide Number Placeholder 3">
            <a:extLst>
              <a:ext uri="{FF2B5EF4-FFF2-40B4-BE49-F238E27FC236}">
                <a16:creationId xmlns:a16="http://schemas.microsoft.com/office/drawing/2014/main" id="{F667FB17-DB19-1F5E-451C-5950A52B4A93}"/>
              </a:ext>
            </a:extLst>
          </p:cNvPr>
          <p:cNvSpPr>
            <a:spLocks noGrp="1"/>
          </p:cNvSpPr>
          <p:nvPr>
            <p:ph type="sldNum" sz="quarter" idx="12"/>
          </p:nvPr>
        </p:nvSpPr>
        <p:spPr/>
        <p:txBody>
          <a:bodyPr/>
          <a:lstStyle/>
          <a:p>
            <a:fld id="{8349B745-7BEE-40A4-BF62-2D86F40DF44B}" type="slidenum">
              <a:rPr lang="en-US" smtClean="0">
                <a:latin typeface="Arial" panose="020B0604020202020204" pitchFamily="34" charset="0"/>
                <a:cs typeface="Arial" panose="020B0604020202020204" pitchFamily="34" charset="0"/>
              </a:rPr>
              <a:t>27</a:t>
            </a:fld>
            <a:r>
              <a:rPr lang="en-US" dirty="0">
                <a:latin typeface="Arial" panose="020B0604020202020204" pitchFamily="34" charset="0"/>
                <a:cs typeface="Arial" panose="020B0604020202020204" pitchFamily="34" charset="0"/>
              </a:rPr>
              <a:t>/20</a:t>
            </a:r>
          </a:p>
        </p:txBody>
      </p:sp>
      <p:pic>
        <p:nvPicPr>
          <p:cNvPr id="21" name="Picture 20">
            <a:extLst>
              <a:ext uri="{FF2B5EF4-FFF2-40B4-BE49-F238E27FC236}">
                <a16:creationId xmlns:a16="http://schemas.microsoft.com/office/drawing/2014/main" id="{612C9D28-EFDE-43C6-A0E4-40226EE77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88" y="1084328"/>
            <a:ext cx="3782745" cy="2837059"/>
          </a:xfrm>
          <a:prstGeom prst="rect">
            <a:avLst/>
          </a:prstGeom>
        </p:spPr>
      </p:pic>
      <p:pic>
        <p:nvPicPr>
          <p:cNvPr id="23" name="Picture 22">
            <a:extLst>
              <a:ext uri="{FF2B5EF4-FFF2-40B4-BE49-F238E27FC236}">
                <a16:creationId xmlns:a16="http://schemas.microsoft.com/office/drawing/2014/main" id="{DBD51E25-C520-4610-ABD9-84320EF6F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65" y="3429000"/>
            <a:ext cx="3782745" cy="2837059"/>
          </a:xfrm>
          <a:prstGeom prst="rect">
            <a:avLst/>
          </a:prstGeom>
        </p:spPr>
      </p:pic>
      <p:pic>
        <p:nvPicPr>
          <p:cNvPr id="25" name="Picture 24">
            <a:extLst>
              <a:ext uri="{FF2B5EF4-FFF2-40B4-BE49-F238E27FC236}">
                <a16:creationId xmlns:a16="http://schemas.microsoft.com/office/drawing/2014/main" id="{287951C6-FD0E-4977-953D-6FEC0C135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444" y="1419228"/>
            <a:ext cx="7203991" cy="4207131"/>
          </a:xfrm>
          <a:prstGeom prst="rect">
            <a:avLst/>
          </a:prstGeom>
        </p:spPr>
      </p:pic>
      <p:pic>
        <p:nvPicPr>
          <p:cNvPr id="26" name="Picture 25">
            <a:extLst>
              <a:ext uri="{FF2B5EF4-FFF2-40B4-BE49-F238E27FC236}">
                <a16:creationId xmlns:a16="http://schemas.microsoft.com/office/drawing/2014/main" id="{2722A2FA-6BF1-47F8-85F1-EF9FEC3A8B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Tree>
    <p:extLst>
      <p:ext uri="{BB962C8B-B14F-4D97-AF65-F5344CB8AC3E}">
        <p14:creationId xmlns:p14="http://schemas.microsoft.com/office/powerpoint/2010/main" val="1751942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287298-F57B-4E07-88B0-E9F89ABF1650}"/>
              </a:ext>
            </a:extLst>
          </p:cNvPr>
          <p:cNvPicPr>
            <a:picLocks noChangeAspect="1"/>
          </p:cNvPicPr>
          <p:nvPr/>
        </p:nvPicPr>
        <p:blipFill>
          <a:blip r:embed="rId2" cstate="print">
            <a:alphaModFix amt="6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966097" y="0"/>
            <a:ext cx="7737290" cy="6858000"/>
          </a:xfrm>
          <a:prstGeom prst="rect">
            <a:avLst/>
          </a:prstGeom>
        </p:spPr>
      </p:pic>
      <p:pic>
        <p:nvPicPr>
          <p:cNvPr id="7" name="Picture 6">
            <a:extLst>
              <a:ext uri="{FF2B5EF4-FFF2-40B4-BE49-F238E27FC236}">
                <a16:creationId xmlns:a16="http://schemas.microsoft.com/office/drawing/2014/main" id="{7BC17A29-E661-4978-93EC-B853ABA91C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
        <p:nvSpPr>
          <p:cNvPr id="6" name="Rectangle 5">
            <a:extLst>
              <a:ext uri="{FF2B5EF4-FFF2-40B4-BE49-F238E27FC236}">
                <a16:creationId xmlns:a16="http://schemas.microsoft.com/office/drawing/2014/main" id="{A3C64122-F8A2-4C38-B902-470E0F54E8D6}"/>
              </a:ext>
            </a:extLst>
          </p:cNvPr>
          <p:cNvSpPr/>
          <p:nvPr/>
        </p:nvSpPr>
        <p:spPr>
          <a:xfrm>
            <a:off x="3489648" y="2085392"/>
            <a:ext cx="4488025" cy="2687216"/>
          </a:xfrm>
          <a:prstGeom prst="rect">
            <a:avLst/>
          </a:prstGeom>
          <a:solidFill>
            <a:srgbClr val="3F3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chemeClr val="accent4">
                    <a:lumMod val="20000"/>
                    <a:lumOff val="80000"/>
                  </a:schemeClr>
                </a:solidFill>
                <a:latin typeface="Peyda" pitchFamily="2" charset="-78"/>
                <a:cs typeface="Peyda" pitchFamily="2" charset="-78"/>
              </a:rPr>
              <a:t>تجهیزات رومیزی اتوماتیک</a:t>
            </a:r>
            <a:endParaRPr lang="en-US" dirty="0">
              <a:solidFill>
                <a:schemeClr val="accent4">
                  <a:lumMod val="20000"/>
                  <a:lumOff val="80000"/>
                </a:schemeClr>
              </a:solidFill>
              <a:latin typeface="Peyda" pitchFamily="2" charset="-78"/>
              <a:cs typeface="Peyda" pitchFamily="2" charset="-78"/>
            </a:endParaRPr>
          </a:p>
        </p:txBody>
      </p:sp>
      <p:sp>
        <p:nvSpPr>
          <p:cNvPr id="12" name="TextBox 11">
            <a:extLst>
              <a:ext uri="{FF2B5EF4-FFF2-40B4-BE49-F238E27FC236}">
                <a16:creationId xmlns:a16="http://schemas.microsoft.com/office/drawing/2014/main" id="{0E7C906B-D14B-4FF0-957E-3AF47A16A7D7}"/>
              </a:ext>
            </a:extLst>
          </p:cNvPr>
          <p:cNvSpPr txBox="1"/>
          <p:nvPr/>
        </p:nvSpPr>
        <p:spPr>
          <a:xfrm>
            <a:off x="1966097" y="5400292"/>
            <a:ext cx="3788228" cy="523220"/>
          </a:xfrm>
          <a:prstGeom prst="rect">
            <a:avLst/>
          </a:prstGeom>
          <a:noFill/>
          <a:ln>
            <a:noFill/>
          </a:ln>
        </p:spPr>
        <p:txBody>
          <a:bodyPr wrap="square" rtlCol="0">
            <a:spAutoFit/>
          </a:bodyPr>
          <a:lstStyle/>
          <a:p>
            <a:pPr algn="r" rtl="1"/>
            <a:r>
              <a:rPr lang="fa-IR" sz="1400" dirty="0">
                <a:solidFill>
                  <a:srgbClr val="860000"/>
                </a:solidFill>
                <a:latin typeface="Peyda" pitchFamily="2" charset="-78"/>
                <a:cs typeface="Peyda" pitchFamily="2" charset="-78"/>
              </a:rPr>
              <a:t>استفاده از دستگاه های تمام-نیمه اتوماتیک رومیزی برای </a:t>
            </a:r>
            <a:r>
              <a:rPr lang="fa-IR" sz="1400" b="1" dirty="0">
                <a:solidFill>
                  <a:srgbClr val="860000"/>
                </a:solidFill>
                <a:latin typeface="Peyda" pitchFamily="2" charset="-78"/>
                <a:cs typeface="Peyda" pitchFamily="2" charset="-78"/>
              </a:rPr>
              <a:t>مراحل پیشرفته تر </a:t>
            </a:r>
            <a:r>
              <a:rPr lang="fa-IR" sz="1400" dirty="0">
                <a:solidFill>
                  <a:srgbClr val="860000"/>
                </a:solidFill>
                <a:latin typeface="Peyda" pitchFamily="2" charset="-78"/>
                <a:cs typeface="Peyda" pitchFamily="2" charset="-78"/>
              </a:rPr>
              <a:t>پروسه مونتاژ و حتی تست سریع </a:t>
            </a:r>
            <a:endParaRPr lang="en-US" sz="1400" dirty="0">
              <a:solidFill>
                <a:srgbClr val="860000"/>
              </a:solidFill>
              <a:latin typeface="Peyda" pitchFamily="2" charset="-78"/>
              <a:cs typeface="Peyda" pitchFamily="2" charset="-78"/>
            </a:endParaRPr>
          </a:p>
        </p:txBody>
      </p:sp>
    </p:spTree>
    <p:extLst>
      <p:ext uri="{BB962C8B-B14F-4D97-AF65-F5344CB8AC3E}">
        <p14:creationId xmlns:p14="http://schemas.microsoft.com/office/powerpoint/2010/main" val="3011101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7A29-E661-4978-93EC-B853ABA91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pic>
        <p:nvPicPr>
          <p:cNvPr id="3" name="Picture 2">
            <a:extLst>
              <a:ext uri="{FF2B5EF4-FFF2-40B4-BE49-F238E27FC236}">
                <a16:creationId xmlns:a16="http://schemas.microsoft.com/office/drawing/2014/main" id="{6A35CBD3-8FEE-4EAF-A149-589BA951D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111" y="2752530"/>
            <a:ext cx="3337481" cy="3666931"/>
          </a:xfrm>
          <a:prstGeom prst="rect">
            <a:avLst/>
          </a:prstGeom>
        </p:spPr>
      </p:pic>
      <p:pic>
        <p:nvPicPr>
          <p:cNvPr id="5" name="Picture 4">
            <a:extLst>
              <a:ext uri="{FF2B5EF4-FFF2-40B4-BE49-F238E27FC236}">
                <a16:creationId xmlns:a16="http://schemas.microsoft.com/office/drawing/2014/main" id="{F99584C1-943E-4BFE-9D8A-77E27F0016F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7553"/>
          <a:stretch/>
        </p:blipFill>
        <p:spPr>
          <a:xfrm>
            <a:off x="7941578" y="215836"/>
            <a:ext cx="3572261" cy="2945229"/>
          </a:xfrm>
          <a:prstGeom prst="rect">
            <a:avLst/>
          </a:prstGeom>
        </p:spPr>
      </p:pic>
      <p:pic>
        <p:nvPicPr>
          <p:cNvPr id="9" name="Picture 8">
            <a:extLst>
              <a:ext uri="{FF2B5EF4-FFF2-40B4-BE49-F238E27FC236}">
                <a16:creationId xmlns:a16="http://schemas.microsoft.com/office/drawing/2014/main" id="{1B5F6A50-4B1C-4F60-A7D1-624DA1ACE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01" y="952568"/>
            <a:ext cx="3882924" cy="2609325"/>
          </a:xfrm>
          <a:prstGeom prst="rect">
            <a:avLst/>
          </a:prstGeom>
        </p:spPr>
      </p:pic>
      <p:sp>
        <p:nvSpPr>
          <p:cNvPr id="11" name="TextBox 10">
            <a:extLst>
              <a:ext uri="{FF2B5EF4-FFF2-40B4-BE49-F238E27FC236}">
                <a16:creationId xmlns:a16="http://schemas.microsoft.com/office/drawing/2014/main" id="{C7AEA274-0D9C-4EEE-B421-5DC00B8DCA80}"/>
              </a:ext>
            </a:extLst>
          </p:cNvPr>
          <p:cNvSpPr txBox="1"/>
          <p:nvPr/>
        </p:nvSpPr>
        <p:spPr>
          <a:xfrm>
            <a:off x="467922" y="3806891"/>
            <a:ext cx="3337481" cy="892552"/>
          </a:xfrm>
          <a:prstGeom prst="rect">
            <a:avLst/>
          </a:prstGeom>
          <a:noFill/>
        </p:spPr>
        <p:txBody>
          <a:bodyPr wrap="square" rtlCol="0">
            <a:spAutoFit/>
          </a:bodyPr>
          <a:lstStyle/>
          <a:p>
            <a:r>
              <a:rPr lang="en-US" sz="1400" b="1" i="0" strike="noStrike" dirty="0">
                <a:solidFill>
                  <a:srgbClr val="000000"/>
                </a:solidFill>
                <a:effectLst/>
                <a:latin typeface="Futura demi"/>
                <a:hlinkClick r:id="rId6"/>
              </a:rPr>
              <a:t>L-CAT NEO-N</a:t>
            </a:r>
            <a:endParaRPr lang="en-US" sz="1400" b="1" i="0" strike="noStrike" dirty="0">
              <a:solidFill>
                <a:srgbClr val="000000"/>
              </a:solidFill>
              <a:effectLst/>
              <a:latin typeface="Futura demi"/>
            </a:endParaRPr>
          </a:p>
          <a:p>
            <a:r>
              <a:rPr lang="en-US" sz="1400" b="0" i="0" strike="noStrike" cap="all" dirty="0">
                <a:solidFill>
                  <a:srgbClr val="000000"/>
                </a:solidFill>
                <a:effectLst/>
                <a:latin typeface="Bahnschrift SemiCondensed" panose="020B0502040204020203" pitchFamily="34" charset="0"/>
                <a:hlinkClick r:id="rId7"/>
              </a:rPr>
              <a:t>AUTOMATED SOLDERING</a:t>
            </a:r>
            <a:r>
              <a:rPr lang="en-US" sz="1400" b="0" i="0" strike="noStrike" cap="all" dirty="0">
                <a:solidFill>
                  <a:srgbClr val="000000"/>
                </a:solidFill>
                <a:effectLst/>
                <a:latin typeface="Bahnschrift SemiCondensed" panose="020B0502040204020203" pitchFamily="34" charset="0"/>
                <a:hlinkClick r:id="rId8"/>
              </a:rPr>
              <a:t>, </a:t>
            </a:r>
            <a:r>
              <a:rPr lang="en-US" sz="1400" b="0" i="0" strike="noStrike" cap="all" dirty="0">
                <a:solidFill>
                  <a:srgbClr val="000000"/>
                </a:solidFill>
                <a:effectLst/>
                <a:latin typeface="Bahnschrift SemiCondensed" panose="020B0502040204020203" pitchFamily="34" charset="0"/>
                <a:hlinkClick r:id="rId9"/>
              </a:rPr>
              <a:t>IRON TIP MACHINES</a:t>
            </a:r>
            <a:endParaRPr lang="en-US" sz="1400" b="0" i="0" strike="noStrike" cap="all" dirty="0">
              <a:solidFill>
                <a:srgbClr val="000000"/>
              </a:solidFill>
              <a:effectLst/>
              <a:latin typeface="Bahnschrift SemiCondensed" panose="020B0502040204020203" pitchFamily="34" charset="0"/>
            </a:endParaRPr>
          </a:p>
          <a:p>
            <a:r>
              <a:rPr lang="en-US" sz="1200" b="0" i="0" dirty="0">
                <a:solidFill>
                  <a:srgbClr val="000000"/>
                </a:solidFill>
                <a:effectLst/>
                <a:latin typeface="Bahnschrift" panose="020B0502040204020203" pitchFamily="34" charset="0"/>
              </a:rPr>
              <a:t>Designed for either an in-line or lean manufacturing process</a:t>
            </a:r>
            <a:endParaRPr lang="en-US" sz="1200" dirty="0">
              <a:latin typeface="Bahnschrift" panose="020B0502040204020203" pitchFamily="34" charset="0"/>
            </a:endParaRPr>
          </a:p>
        </p:txBody>
      </p:sp>
      <p:sp>
        <p:nvSpPr>
          <p:cNvPr id="13" name="TextBox 12">
            <a:extLst>
              <a:ext uri="{FF2B5EF4-FFF2-40B4-BE49-F238E27FC236}">
                <a16:creationId xmlns:a16="http://schemas.microsoft.com/office/drawing/2014/main" id="{9493C135-705D-45F0-AD17-9C7D4B3AC8A9}"/>
              </a:ext>
            </a:extLst>
          </p:cNvPr>
          <p:cNvSpPr txBox="1"/>
          <p:nvPr/>
        </p:nvSpPr>
        <p:spPr>
          <a:xfrm>
            <a:off x="4622581" y="574676"/>
            <a:ext cx="2125003" cy="1877437"/>
          </a:xfrm>
          <a:prstGeom prst="rect">
            <a:avLst/>
          </a:prstGeom>
          <a:noFill/>
        </p:spPr>
        <p:txBody>
          <a:bodyPr wrap="square" rtlCol="0">
            <a:spAutoFit/>
          </a:bodyPr>
          <a:lstStyle/>
          <a:p>
            <a:r>
              <a:rPr lang="en-US" sz="1400" b="1" i="0" u="none" strike="noStrike" dirty="0">
                <a:solidFill>
                  <a:srgbClr val="666666"/>
                </a:solidFill>
                <a:effectLst/>
                <a:latin typeface="Futura demi"/>
                <a:hlinkClick r:id="rId10"/>
              </a:rPr>
              <a:t>J-CAT LYRA</a:t>
            </a:r>
            <a:endParaRPr lang="en-US" sz="1400" b="1" i="0" u="none" strike="noStrike" dirty="0">
              <a:solidFill>
                <a:srgbClr val="666666"/>
              </a:solidFill>
              <a:effectLst/>
              <a:latin typeface="Futura demi"/>
            </a:endParaRPr>
          </a:p>
          <a:p>
            <a:r>
              <a:rPr lang="en-US" sz="1400" b="0" i="0" strike="noStrike" cap="all" dirty="0">
                <a:solidFill>
                  <a:srgbClr val="000000"/>
                </a:solidFill>
                <a:effectLst/>
                <a:latin typeface="Bahnschrift SemiCondensed" panose="020B0502040204020203" pitchFamily="34" charset="0"/>
                <a:hlinkClick r:id="rId7"/>
              </a:rPr>
              <a:t>AUTOMATED SOLDERING</a:t>
            </a:r>
            <a:r>
              <a:rPr lang="en-US" sz="1400" b="0" i="0" strike="noStrike" cap="all" dirty="0">
                <a:solidFill>
                  <a:srgbClr val="000000"/>
                </a:solidFill>
                <a:effectLst/>
                <a:latin typeface="Bahnschrift SemiCondensed" panose="020B0502040204020203" pitchFamily="34" charset="0"/>
                <a:hlinkClick r:id="rId8"/>
              </a:rPr>
              <a:t>, </a:t>
            </a:r>
            <a:r>
              <a:rPr lang="en-US" sz="1400" b="0" i="0" strike="noStrike" cap="all" dirty="0">
                <a:solidFill>
                  <a:srgbClr val="000000"/>
                </a:solidFill>
                <a:effectLst/>
                <a:latin typeface="Bahnschrift SemiCondensed" panose="020B0502040204020203" pitchFamily="34" charset="0"/>
                <a:hlinkClick r:id="rId9"/>
              </a:rPr>
              <a:t>IRON TIP MACHINES</a:t>
            </a:r>
            <a:endParaRPr lang="en-US" sz="1400" b="0" i="0" strike="noStrike" cap="all" dirty="0">
              <a:solidFill>
                <a:srgbClr val="000000"/>
              </a:solidFill>
              <a:effectLst/>
              <a:latin typeface="Bahnschrift SemiCondensed" panose="020B0502040204020203" pitchFamily="34" charset="0"/>
            </a:endParaRPr>
          </a:p>
          <a:p>
            <a:r>
              <a:rPr lang="en-US" sz="1200" b="0" i="0" dirty="0">
                <a:solidFill>
                  <a:srgbClr val="000000"/>
                </a:solidFill>
                <a:effectLst/>
                <a:latin typeface="Bahnschrift" panose="020B0502040204020203" pitchFamily="34" charset="0"/>
              </a:rPr>
              <a:t>This new iron-tip soldering robot features significantly improved base operational features, increased usability, and durability</a:t>
            </a:r>
            <a:endParaRPr lang="en-US" sz="1200" dirty="0">
              <a:latin typeface="Bahnschrift" panose="020B0502040204020203" pitchFamily="34" charset="0"/>
            </a:endParaRPr>
          </a:p>
        </p:txBody>
      </p:sp>
      <p:sp>
        <p:nvSpPr>
          <p:cNvPr id="14" name="TextBox 13">
            <a:extLst>
              <a:ext uri="{FF2B5EF4-FFF2-40B4-BE49-F238E27FC236}">
                <a16:creationId xmlns:a16="http://schemas.microsoft.com/office/drawing/2014/main" id="{4BE6B5F3-DCB8-4A6E-9B8D-ACF06CCE4DCA}"/>
              </a:ext>
            </a:extLst>
          </p:cNvPr>
          <p:cNvSpPr txBox="1"/>
          <p:nvPr/>
        </p:nvSpPr>
        <p:spPr>
          <a:xfrm>
            <a:off x="7941578" y="3561893"/>
            <a:ext cx="3337481" cy="892552"/>
          </a:xfrm>
          <a:prstGeom prst="rect">
            <a:avLst/>
          </a:prstGeom>
          <a:noFill/>
        </p:spPr>
        <p:txBody>
          <a:bodyPr wrap="square" rtlCol="0">
            <a:spAutoFit/>
          </a:bodyPr>
          <a:lstStyle/>
          <a:p>
            <a:r>
              <a:rPr lang="en-US" sz="1400" b="1" i="0" u="none" strike="noStrike" dirty="0">
                <a:solidFill>
                  <a:srgbClr val="000000"/>
                </a:solidFill>
                <a:effectLst/>
                <a:latin typeface="Futura demi"/>
                <a:hlinkClick r:id="rId11"/>
              </a:rPr>
              <a:t>Laser Soldering</a:t>
            </a:r>
            <a:endParaRPr lang="en-US" sz="1400" b="1" i="0" u="none" strike="noStrike" dirty="0">
              <a:solidFill>
                <a:srgbClr val="000000"/>
              </a:solidFill>
              <a:effectLst/>
              <a:latin typeface="Futura demi"/>
            </a:endParaRPr>
          </a:p>
          <a:p>
            <a:r>
              <a:rPr lang="en-US" sz="1400" b="0" i="0" strike="noStrike" cap="all" dirty="0">
                <a:solidFill>
                  <a:srgbClr val="000000"/>
                </a:solidFill>
                <a:effectLst/>
                <a:latin typeface="Bahnschrift SemiCondensed" panose="020B0502040204020203" pitchFamily="34" charset="0"/>
                <a:hlinkClick r:id="rId7"/>
              </a:rPr>
              <a:t>AUTOMATED SOLDERING</a:t>
            </a:r>
            <a:r>
              <a:rPr lang="en-US" sz="1400" b="0" i="0" strike="noStrike" cap="all" dirty="0">
                <a:solidFill>
                  <a:srgbClr val="000000"/>
                </a:solidFill>
                <a:effectLst/>
                <a:latin typeface="Bahnschrift SemiCondensed" panose="020B0502040204020203" pitchFamily="34" charset="0"/>
                <a:hlinkClick r:id="rId8"/>
              </a:rPr>
              <a:t>, </a:t>
            </a:r>
            <a:r>
              <a:rPr lang="en-US" sz="1400" b="0" i="0" strike="noStrike" cap="all" dirty="0">
                <a:solidFill>
                  <a:srgbClr val="000000"/>
                </a:solidFill>
                <a:effectLst/>
                <a:latin typeface="Bahnschrift SemiCondensed" panose="020B0502040204020203" pitchFamily="34" charset="0"/>
                <a:hlinkClick r:id="rId9"/>
              </a:rPr>
              <a:t>IRON TIP MACHINES</a:t>
            </a:r>
            <a:endParaRPr lang="en-US" sz="1400" b="0" i="0" strike="noStrike" cap="all" dirty="0">
              <a:solidFill>
                <a:srgbClr val="000000"/>
              </a:solidFill>
              <a:effectLst/>
              <a:latin typeface="Bahnschrift SemiCondensed" panose="020B0502040204020203" pitchFamily="34" charset="0"/>
            </a:endParaRPr>
          </a:p>
          <a:p>
            <a:r>
              <a:rPr lang="en-US" sz="1200" b="0" i="0" dirty="0">
                <a:solidFill>
                  <a:srgbClr val="000000"/>
                </a:solidFill>
                <a:effectLst/>
                <a:latin typeface="Bahnschrift" panose="020B0502040204020203" pitchFamily="34" charset="0"/>
              </a:rPr>
              <a:t>Cutting edge soldering technology, lasers allow for incredible precision and speed.</a:t>
            </a:r>
            <a:endParaRPr lang="en-US" sz="1200" dirty="0">
              <a:latin typeface="Bahnschrift" panose="020B0502040204020203" pitchFamily="34" charset="0"/>
            </a:endParaRPr>
          </a:p>
        </p:txBody>
      </p:sp>
    </p:spTree>
    <p:extLst>
      <p:ext uri="{BB962C8B-B14F-4D97-AF65-F5344CB8AC3E}">
        <p14:creationId xmlns:p14="http://schemas.microsoft.com/office/powerpoint/2010/main" val="482050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TextBox 7"/>
          <p:cNvSpPr txBox="1"/>
          <p:nvPr/>
        </p:nvSpPr>
        <p:spPr>
          <a:xfrm rot="16200000">
            <a:off x="-533399" y="3248291"/>
            <a:ext cx="1803323" cy="215444"/>
          </a:xfrm>
          <a:prstGeom prst="rect">
            <a:avLst/>
          </a:prstGeom>
          <a:noFill/>
        </p:spPr>
        <p:txBody>
          <a:bodyPr wrap="square" rtlCol="0">
            <a:spAutoFit/>
          </a:bodyPr>
          <a:lstStyle/>
          <a:p>
            <a:r>
              <a:rPr lang="en-US" sz="800" dirty="0">
                <a:solidFill>
                  <a:srgbClr val="D2AD67"/>
                </a:solidFill>
                <a:latin typeface="LEMON MILK" panose="00000500000000000000" pitchFamily="50" charset="0"/>
              </a:rPr>
              <a:t>www.dgparsian.com</a:t>
            </a:r>
          </a:p>
        </p:txBody>
      </p:sp>
      <p:pic>
        <p:nvPicPr>
          <p:cNvPr id="3" name="Picture 2">
            <a:extLst>
              <a:ext uri="{FF2B5EF4-FFF2-40B4-BE49-F238E27FC236}">
                <a16:creationId xmlns:a16="http://schemas.microsoft.com/office/drawing/2014/main" id="{ED6EF0AB-829D-4500-9856-96898179C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195" y="1819273"/>
            <a:ext cx="1790189" cy="2438401"/>
          </a:xfrm>
          <a:prstGeom prst="rect">
            <a:avLst/>
          </a:prstGeom>
        </p:spPr>
      </p:pic>
      <p:sp>
        <p:nvSpPr>
          <p:cNvPr id="5" name="Rectangle 4">
            <a:extLst>
              <a:ext uri="{FF2B5EF4-FFF2-40B4-BE49-F238E27FC236}">
                <a16:creationId xmlns:a16="http://schemas.microsoft.com/office/drawing/2014/main" id="{EAE615A2-5C19-415C-8008-B0C7F9437323}"/>
              </a:ext>
            </a:extLst>
          </p:cNvPr>
          <p:cNvSpPr/>
          <p:nvPr/>
        </p:nvSpPr>
        <p:spPr>
          <a:xfrm>
            <a:off x="8786788" y="0"/>
            <a:ext cx="2703247" cy="6858000"/>
          </a:xfrm>
          <a:prstGeom prst="rect">
            <a:avLst/>
          </a:prstGeom>
          <a:solidFill>
            <a:srgbClr val="1B1D1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buFont typeface="Wingdings" panose="05000000000000000000" pitchFamily="2" charset="2"/>
              <a:buChar char="§"/>
            </a:pPr>
            <a:r>
              <a:rPr lang="fa-IR" dirty="0">
                <a:solidFill>
                  <a:srgbClr val="FFF2CC"/>
                </a:solidFill>
                <a:latin typeface="Peyda" pitchFamily="2" charset="-78"/>
                <a:cs typeface="Peyda" pitchFamily="2" charset="-78"/>
              </a:rPr>
              <a:t>معرفی شرکت </a:t>
            </a:r>
            <a:r>
              <a:rPr lang="en-US" dirty="0">
                <a:solidFill>
                  <a:srgbClr val="FFF2CC"/>
                </a:solidFill>
                <a:latin typeface="Peyda" pitchFamily="2" charset="-78"/>
                <a:cs typeface="Peyda" pitchFamily="2" charset="-78"/>
              </a:rPr>
              <a:t>DGP</a:t>
            </a:r>
          </a:p>
          <a:p>
            <a:pPr marL="285750" indent="-285750" algn="r" rtl="1">
              <a:buFont typeface="Wingdings" panose="05000000000000000000" pitchFamily="2" charset="2"/>
              <a:buChar char="§"/>
            </a:pPr>
            <a:r>
              <a:rPr lang="fa-IR" dirty="0">
                <a:solidFill>
                  <a:srgbClr val="FFF2CC"/>
                </a:solidFill>
                <a:latin typeface="Peyda" pitchFamily="2" charset="-78"/>
                <a:cs typeface="Peyda" pitchFamily="2" charset="-78"/>
              </a:rPr>
              <a:t>معرفی محصولات </a:t>
            </a:r>
            <a:endParaRPr lang="en-US" dirty="0">
              <a:solidFill>
                <a:srgbClr val="FFF2CC"/>
              </a:solidFill>
              <a:latin typeface="Peyda" pitchFamily="2" charset="-78"/>
              <a:cs typeface="Peyda" pitchFamily="2" charset="-78"/>
            </a:endParaRPr>
          </a:p>
          <a:p>
            <a:pPr algn="r" rtl="1"/>
            <a:r>
              <a:rPr lang="en-US" dirty="0">
                <a:solidFill>
                  <a:schemeClr val="accent3">
                    <a:lumMod val="20000"/>
                    <a:lumOff val="80000"/>
                  </a:schemeClr>
                </a:solidFill>
                <a:latin typeface="Peyda" pitchFamily="2" charset="-78"/>
                <a:cs typeface="Peyda" pitchFamily="2" charset="-78"/>
              </a:rPr>
              <a:t>     </a:t>
            </a:r>
          </a:p>
          <a:p>
            <a:pPr algn="ctr" rtl="1"/>
            <a:endParaRPr lang="en-US" dirty="0">
              <a:solidFill>
                <a:schemeClr val="accent3">
                  <a:lumMod val="20000"/>
                  <a:lumOff val="80000"/>
                </a:schemeClr>
              </a:solidFill>
              <a:latin typeface="Peyda" pitchFamily="2" charset="-78"/>
              <a:cs typeface="Peyda" pitchFamily="2" charset="-78"/>
            </a:endParaRPr>
          </a:p>
        </p:txBody>
      </p:sp>
    </p:spTree>
    <p:extLst>
      <p:ext uri="{BB962C8B-B14F-4D97-AF65-F5344CB8AC3E}">
        <p14:creationId xmlns:p14="http://schemas.microsoft.com/office/powerpoint/2010/main" val="1236171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2C6C9FE-7E9D-4790-A014-385535D77E32}"/>
              </a:ext>
            </a:extLst>
          </p:cNvPr>
          <p:cNvSpPr/>
          <p:nvPr/>
        </p:nvSpPr>
        <p:spPr>
          <a:xfrm>
            <a:off x="4460033" y="4590661"/>
            <a:ext cx="7731967" cy="2267339"/>
          </a:xfrm>
          <a:custGeom>
            <a:avLst/>
            <a:gdLst>
              <a:gd name="connsiteX0" fmla="*/ 0 w 6680719"/>
              <a:gd name="connsiteY0" fmla="*/ 1804574 h 1804574"/>
              <a:gd name="connsiteX1" fmla="*/ 2351315 w 6680719"/>
              <a:gd name="connsiteY1" fmla="*/ 13096 h 1804574"/>
              <a:gd name="connsiteX2" fmla="*/ 5439747 w 6680719"/>
              <a:gd name="connsiteY2" fmla="*/ 955488 h 1804574"/>
              <a:gd name="connsiteX3" fmla="*/ 6680719 w 6680719"/>
              <a:gd name="connsiteY3" fmla="*/ 209039 h 1804574"/>
            </a:gdLst>
            <a:ahLst/>
            <a:cxnLst>
              <a:cxn ang="0">
                <a:pos x="connsiteX0" y="connsiteY0"/>
              </a:cxn>
              <a:cxn ang="0">
                <a:pos x="connsiteX1" y="connsiteY1"/>
              </a:cxn>
              <a:cxn ang="0">
                <a:pos x="connsiteX2" y="connsiteY2"/>
              </a:cxn>
              <a:cxn ang="0">
                <a:pos x="connsiteX3" y="connsiteY3"/>
              </a:cxn>
            </a:cxnLst>
            <a:rect l="l" t="t" r="r" b="b"/>
            <a:pathLst>
              <a:path w="6680719" h="1804574">
                <a:moveTo>
                  <a:pt x="0" y="1804574"/>
                </a:moveTo>
                <a:cubicBezTo>
                  <a:pt x="722345" y="979592"/>
                  <a:pt x="1444690" y="154610"/>
                  <a:pt x="2351315" y="13096"/>
                </a:cubicBezTo>
                <a:cubicBezTo>
                  <a:pt x="3257940" y="-128418"/>
                  <a:pt x="4718180" y="922831"/>
                  <a:pt x="5439747" y="955488"/>
                </a:cubicBezTo>
                <a:cubicBezTo>
                  <a:pt x="6161314" y="988145"/>
                  <a:pt x="6421016" y="598592"/>
                  <a:pt x="6680719" y="209039"/>
                </a:cubicBezTo>
              </a:path>
            </a:pathLst>
          </a:custGeom>
          <a:noFill/>
          <a:ln w="38100">
            <a:solidFill>
              <a:srgbClr val="7D7766">
                <a:alpha val="1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01CE9DF9-57FA-4D01-AAA8-1EAF63E50BAC}"/>
              </a:ext>
            </a:extLst>
          </p:cNvPr>
          <p:cNvSpPr/>
          <p:nvPr/>
        </p:nvSpPr>
        <p:spPr>
          <a:xfrm>
            <a:off x="2590801" y="5425750"/>
            <a:ext cx="7731967" cy="2267339"/>
          </a:xfrm>
          <a:custGeom>
            <a:avLst/>
            <a:gdLst>
              <a:gd name="connsiteX0" fmla="*/ 0 w 6680719"/>
              <a:gd name="connsiteY0" fmla="*/ 1804574 h 1804574"/>
              <a:gd name="connsiteX1" fmla="*/ 2351315 w 6680719"/>
              <a:gd name="connsiteY1" fmla="*/ 13096 h 1804574"/>
              <a:gd name="connsiteX2" fmla="*/ 5439747 w 6680719"/>
              <a:gd name="connsiteY2" fmla="*/ 955488 h 1804574"/>
              <a:gd name="connsiteX3" fmla="*/ 6680719 w 6680719"/>
              <a:gd name="connsiteY3" fmla="*/ 209039 h 1804574"/>
            </a:gdLst>
            <a:ahLst/>
            <a:cxnLst>
              <a:cxn ang="0">
                <a:pos x="connsiteX0" y="connsiteY0"/>
              </a:cxn>
              <a:cxn ang="0">
                <a:pos x="connsiteX1" y="connsiteY1"/>
              </a:cxn>
              <a:cxn ang="0">
                <a:pos x="connsiteX2" y="connsiteY2"/>
              </a:cxn>
              <a:cxn ang="0">
                <a:pos x="connsiteX3" y="connsiteY3"/>
              </a:cxn>
            </a:cxnLst>
            <a:rect l="l" t="t" r="r" b="b"/>
            <a:pathLst>
              <a:path w="6680719" h="1804574">
                <a:moveTo>
                  <a:pt x="0" y="1804574"/>
                </a:moveTo>
                <a:cubicBezTo>
                  <a:pt x="722345" y="979592"/>
                  <a:pt x="1444690" y="154610"/>
                  <a:pt x="2351315" y="13096"/>
                </a:cubicBezTo>
                <a:cubicBezTo>
                  <a:pt x="3257940" y="-128418"/>
                  <a:pt x="4718180" y="922831"/>
                  <a:pt x="5439747" y="955488"/>
                </a:cubicBezTo>
                <a:cubicBezTo>
                  <a:pt x="6161314" y="988145"/>
                  <a:pt x="6421016" y="598592"/>
                  <a:pt x="6680719" y="209039"/>
                </a:cubicBezTo>
              </a:path>
            </a:pathLst>
          </a:custGeom>
          <a:noFill/>
          <a:ln w="38100">
            <a:solidFill>
              <a:srgbClr val="FFF2CC">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BC17A29-E661-4978-93EC-B853ABA91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
        <p:nvSpPr>
          <p:cNvPr id="8" name="Rectangle 7">
            <a:extLst>
              <a:ext uri="{FF2B5EF4-FFF2-40B4-BE49-F238E27FC236}">
                <a16:creationId xmlns:a16="http://schemas.microsoft.com/office/drawing/2014/main" id="{5ACCFA64-9458-4278-9304-B2422BEA2281}"/>
              </a:ext>
            </a:extLst>
          </p:cNvPr>
          <p:cNvSpPr/>
          <p:nvPr/>
        </p:nvSpPr>
        <p:spPr>
          <a:xfrm>
            <a:off x="2080727" y="0"/>
            <a:ext cx="3032449" cy="6858000"/>
          </a:xfrm>
          <a:prstGeom prst="rect">
            <a:avLst/>
          </a:prstGeom>
          <a:solidFill>
            <a:srgbClr val="3F3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chemeClr val="accent4">
                    <a:lumMod val="20000"/>
                    <a:lumOff val="80000"/>
                  </a:schemeClr>
                </a:solidFill>
                <a:latin typeface="Peyda" pitchFamily="2" charset="-78"/>
                <a:cs typeface="Peyda" pitchFamily="2" charset="-78"/>
              </a:rPr>
              <a:t>خط تولید تمام اتوماتیک</a:t>
            </a:r>
            <a:endParaRPr lang="en-US" dirty="0">
              <a:solidFill>
                <a:schemeClr val="accent4">
                  <a:lumMod val="20000"/>
                  <a:lumOff val="80000"/>
                </a:schemeClr>
              </a:solidFill>
              <a:latin typeface="Peyda" pitchFamily="2" charset="-78"/>
              <a:cs typeface="Peyda" pitchFamily="2" charset="-78"/>
            </a:endParaRPr>
          </a:p>
        </p:txBody>
      </p:sp>
      <p:sp>
        <p:nvSpPr>
          <p:cNvPr id="3" name="Freeform: Shape 2">
            <a:extLst>
              <a:ext uri="{FF2B5EF4-FFF2-40B4-BE49-F238E27FC236}">
                <a16:creationId xmlns:a16="http://schemas.microsoft.com/office/drawing/2014/main" id="{460D496C-CA4B-4EDB-A331-63BA50C8C28A}"/>
              </a:ext>
            </a:extLst>
          </p:cNvPr>
          <p:cNvSpPr/>
          <p:nvPr/>
        </p:nvSpPr>
        <p:spPr>
          <a:xfrm>
            <a:off x="2080727" y="0"/>
            <a:ext cx="5719666" cy="1730627"/>
          </a:xfrm>
          <a:custGeom>
            <a:avLst/>
            <a:gdLst>
              <a:gd name="connsiteX0" fmla="*/ 0 w 7156580"/>
              <a:gd name="connsiteY0" fmla="*/ 0 h 1730627"/>
              <a:gd name="connsiteX1" fmla="*/ 2892490 w 7156580"/>
              <a:gd name="connsiteY1" fmla="*/ 1726164 h 1730627"/>
              <a:gd name="connsiteX2" fmla="*/ 7156580 w 7156580"/>
              <a:gd name="connsiteY2" fmla="*/ 401217 h 1730627"/>
            </a:gdLst>
            <a:ahLst/>
            <a:cxnLst>
              <a:cxn ang="0">
                <a:pos x="connsiteX0" y="connsiteY0"/>
              </a:cxn>
              <a:cxn ang="0">
                <a:pos x="connsiteX1" y="connsiteY1"/>
              </a:cxn>
              <a:cxn ang="0">
                <a:pos x="connsiteX2" y="connsiteY2"/>
              </a:cxn>
            </a:cxnLst>
            <a:rect l="l" t="t" r="r" b="b"/>
            <a:pathLst>
              <a:path w="7156580" h="1730627">
                <a:moveTo>
                  <a:pt x="0" y="0"/>
                </a:moveTo>
                <a:cubicBezTo>
                  <a:pt x="849863" y="829647"/>
                  <a:pt x="1699727" y="1659294"/>
                  <a:pt x="2892490" y="1726164"/>
                </a:cubicBezTo>
                <a:cubicBezTo>
                  <a:pt x="4085253" y="1793034"/>
                  <a:pt x="5620916" y="1097125"/>
                  <a:pt x="7156580" y="401217"/>
                </a:cubicBezTo>
              </a:path>
            </a:pathLst>
          </a:cu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46F094A-53C8-46F4-938D-16F98F80148F}"/>
              </a:ext>
            </a:extLst>
          </p:cNvPr>
          <p:cNvSpPr/>
          <p:nvPr/>
        </p:nvSpPr>
        <p:spPr>
          <a:xfrm>
            <a:off x="2811625" y="846651"/>
            <a:ext cx="5719666" cy="1730627"/>
          </a:xfrm>
          <a:custGeom>
            <a:avLst/>
            <a:gdLst>
              <a:gd name="connsiteX0" fmla="*/ 0 w 7156580"/>
              <a:gd name="connsiteY0" fmla="*/ 0 h 1730627"/>
              <a:gd name="connsiteX1" fmla="*/ 2892490 w 7156580"/>
              <a:gd name="connsiteY1" fmla="*/ 1726164 h 1730627"/>
              <a:gd name="connsiteX2" fmla="*/ 7156580 w 7156580"/>
              <a:gd name="connsiteY2" fmla="*/ 401217 h 1730627"/>
            </a:gdLst>
            <a:ahLst/>
            <a:cxnLst>
              <a:cxn ang="0">
                <a:pos x="connsiteX0" y="connsiteY0"/>
              </a:cxn>
              <a:cxn ang="0">
                <a:pos x="connsiteX1" y="connsiteY1"/>
              </a:cxn>
              <a:cxn ang="0">
                <a:pos x="connsiteX2" y="connsiteY2"/>
              </a:cxn>
            </a:cxnLst>
            <a:rect l="l" t="t" r="r" b="b"/>
            <a:pathLst>
              <a:path w="7156580" h="1730627">
                <a:moveTo>
                  <a:pt x="0" y="0"/>
                </a:moveTo>
                <a:cubicBezTo>
                  <a:pt x="849863" y="829647"/>
                  <a:pt x="1699727" y="1659294"/>
                  <a:pt x="2892490" y="1726164"/>
                </a:cubicBezTo>
                <a:cubicBezTo>
                  <a:pt x="4085253" y="1793034"/>
                  <a:pt x="5620916" y="1097125"/>
                  <a:pt x="7156580" y="401217"/>
                </a:cubicBezTo>
              </a:path>
            </a:pathLst>
          </a:custGeom>
          <a:noFill/>
          <a:ln w="28575">
            <a:solidFill>
              <a:schemeClr val="accent4">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916EC3-B580-4660-983F-405D2177A1B6}"/>
              </a:ext>
            </a:extLst>
          </p:cNvPr>
          <p:cNvSpPr/>
          <p:nvPr/>
        </p:nvSpPr>
        <p:spPr>
          <a:xfrm>
            <a:off x="2618792" y="0"/>
            <a:ext cx="5719666" cy="1959429"/>
          </a:xfrm>
          <a:custGeom>
            <a:avLst/>
            <a:gdLst>
              <a:gd name="connsiteX0" fmla="*/ 0 w 7156580"/>
              <a:gd name="connsiteY0" fmla="*/ 0 h 1730627"/>
              <a:gd name="connsiteX1" fmla="*/ 2892490 w 7156580"/>
              <a:gd name="connsiteY1" fmla="*/ 1726164 h 1730627"/>
              <a:gd name="connsiteX2" fmla="*/ 7156580 w 7156580"/>
              <a:gd name="connsiteY2" fmla="*/ 401217 h 1730627"/>
            </a:gdLst>
            <a:ahLst/>
            <a:cxnLst>
              <a:cxn ang="0">
                <a:pos x="connsiteX0" y="connsiteY0"/>
              </a:cxn>
              <a:cxn ang="0">
                <a:pos x="connsiteX1" y="connsiteY1"/>
              </a:cxn>
              <a:cxn ang="0">
                <a:pos x="connsiteX2" y="connsiteY2"/>
              </a:cxn>
            </a:cxnLst>
            <a:rect l="l" t="t" r="r" b="b"/>
            <a:pathLst>
              <a:path w="7156580" h="1730627">
                <a:moveTo>
                  <a:pt x="0" y="0"/>
                </a:moveTo>
                <a:cubicBezTo>
                  <a:pt x="849863" y="829647"/>
                  <a:pt x="1699727" y="1659294"/>
                  <a:pt x="2892490" y="1726164"/>
                </a:cubicBezTo>
                <a:cubicBezTo>
                  <a:pt x="4085253" y="1793034"/>
                  <a:pt x="5620916" y="1097125"/>
                  <a:pt x="7156580" y="401217"/>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910A78A-0B91-4207-8529-DB983CAADA8C}"/>
              </a:ext>
            </a:extLst>
          </p:cNvPr>
          <p:cNvSpPr/>
          <p:nvPr/>
        </p:nvSpPr>
        <p:spPr>
          <a:xfrm>
            <a:off x="5113176" y="0"/>
            <a:ext cx="3418115" cy="2715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30146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49273"/>
          </a:xfrm>
        </p:spPr>
        <p:txBody>
          <a:bodyPr>
            <a:normAutofit/>
          </a:bodyPr>
          <a:lstStyle/>
          <a:p>
            <a:pPr algn="r" rtl="1"/>
            <a:r>
              <a:rPr lang="fa-IR" sz="2800" dirty="0">
                <a:latin typeface="Peyda Med" pitchFamily="2" charset="-78"/>
                <a:cs typeface="Peyda Med" pitchFamily="2" charset="-78"/>
              </a:rPr>
              <a:t>معرفی خط تولید </a:t>
            </a:r>
            <a:r>
              <a:rPr lang="en-US" sz="2800" dirty="0">
                <a:latin typeface="Peyda Med" pitchFamily="2" charset="-78"/>
                <a:cs typeface="Peyda Med" pitchFamily="2" charset="-78"/>
              </a:rPr>
              <a:t>PCB</a:t>
            </a:r>
            <a:endParaRPr lang="en-US" sz="2800" dirty="0">
              <a:latin typeface="LEMON MILK" panose="00000500000000000000" pitchFamily="50" charset="0"/>
            </a:endParaRPr>
          </a:p>
        </p:txBody>
      </p:sp>
      <p:sp>
        <p:nvSpPr>
          <p:cNvPr id="3" name="Content Placeholder 2"/>
          <p:cNvSpPr>
            <a:spLocks noGrp="1"/>
          </p:cNvSpPr>
          <p:nvPr>
            <p:ph idx="1"/>
          </p:nvPr>
        </p:nvSpPr>
        <p:spPr>
          <a:xfrm>
            <a:off x="7548113" y="1065347"/>
            <a:ext cx="3805687" cy="5292321"/>
          </a:xfrm>
          <a:ln w="38100">
            <a:solidFill>
              <a:srgbClr val="009E47"/>
            </a:solidFill>
          </a:ln>
        </p:spPr>
        <p:txBody>
          <a:bodyPr>
            <a:normAutofit fontScale="92500" lnSpcReduction="10000"/>
          </a:bodyPr>
          <a:lstStyle/>
          <a:p>
            <a:pPr marL="0" indent="0" algn="just" rtl="1">
              <a:buNone/>
            </a:pPr>
            <a:endParaRPr lang="fa-IR" sz="1200" dirty="0">
              <a:latin typeface="Peyda" pitchFamily="2" charset="-78"/>
              <a:cs typeface="Peyda" pitchFamily="2" charset="-78"/>
            </a:endParaRPr>
          </a:p>
          <a:p>
            <a:pPr marL="0" indent="0" algn="just" rtl="1">
              <a:buNone/>
            </a:pPr>
            <a:r>
              <a:rPr lang="fa-IR" sz="1200" dirty="0">
                <a:latin typeface="Peyda" pitchFamily="2" charset="-78"/>
                <a:cs typeface="Peyda" pitchFamily="2" charset="-78"/>
              </a:rPr>
              <a:t>مراحل مختلف تولید بردهای مدار چاپی به صورت تصویری</a:t>
            </a:r>
          </a:p>
          <a:p>
            <a:pPr marL="0" indent="0" algn="just" rtl="1">
              <a:buNone/>
            </a:pPr>
            <a:r>
              <a:rPr lang="fa-IR" sz="1200" dirty="0">
                <a:latin typeface="Peyda" pitchFamily="2" charset="-78"/>
                <a:cs typeface="Peyda" pitchFamily="2" charset="-78"/>
              </a:rPr>
              <a:t>1- سفارش اولیه</a:t>
            </a:r>
            <a:r>
              <a:rPr lang="en-US" sz="1200" dirty="0">
                <a:latin typeface="Peyda" pitchFamily="2" charset="-78"/>
                <a:cs typeface="Peyda" pitchFamily="2" charset="-78"/>
              </a:rPr>
              <a:t> , </a:t>
            </a:r>
            <a:r>
              <a:rPr lang="fa-IR" sz="1200" dirty="0">
                <a:latin typeface="Peyda" pitchFamily="2" charset="-78"/>
                <a:cs typeface="Peyda" pitchFamily="2" charset="-78"/>
              </a:rPr>
              <a:t>بررسی طرح اولیه توسط مهندسین</a:t>
            </a:r>
          </a:p>
          <a:p>
            <a:pPr marL="0" indent="0" algn="just" rtl="1">
              <a:buNone/>
            </a:pPr>
            <a:r>
              <a:rPr lang="fa-IR" sz="1200" dirty="0">
                <a:latin typeface="Peyda" pitchFamily="2" charset="-78"/>
                <a:cs typeface="Peyda" pitchFamily="2" charset="-78"/>
              </a:rPr>
              <a:t>2- چاپ فتوپلاتر (تصویر طرح </a:t>
            </a:r>
            <a:r>
              <a:rPr lang="en-US" sz="1200" dirty="0">
                <a:latin typeface="Peyda" pitchFamily="2" charset="-78"/>
                <a:cs typeface="Peyda" pitchFamily="2" charset="-78"/>
              </a:rPr>
              <a:t>PCB</a:t>
            </a:r>
            <a:r>
              <a:rPr lang="fa-IR" sz="1200" dirty="0">
                <a:latin typeface="Peyda" pitchFamily="2" charset="-78"/>
                <a:cs typeface="Peyda" pitchFamily="2" charset="-78"/>
              </a:rPr>
              <a:t> روی فیلم)</a:t>
            </a:r>
          </a:p>
          <a:p>
            <a:pPr marL="0" indent="0" algn="just" rtl="1">
              <a:buNone/>
            </a:pPr>
            <a:r>
              <a:rPr lang="fa-IR" sz="1200" dirty="0">
                <a:latin typeface="Peyda" pitchFamily="2" charset="-78"/>
                <a:cs typeface="Peyda" pitchFamily="2" charset="-78"/>
              </a:rPr>
              <a:t>3- چاپ لایه‌های داخلی روی فتوپلاتر توسط لامپ </a:t>
            </a:r>
            <a:r>
              <a:rPr lang="en-US" sz="1200" dirty="0">
                <a:latin typeface="Peyda" pitchFamily="2" charset="-78"/>
                <a:cs typeface="Peyda" pitchFamily="2" charset="-78"/>
              </a:rPr>
              <a:t>UV</a:t>
            </a:r>
            <a:endParaRPr lang="fa-IR" sz="1200" dirty="0">
              <a:latin typeface="Peyda" pitchFamily="2" charset="-78"/>
              <a:cs typeface="Peyda" pitchFamily="2" charset="-78"/>
            </a:endParaRPr>
          </a:p>
          <a:p>
            <a:pPr marL="0" indent="0" algn="just" rtl="1">
              <a:buNone/>
            </a:pPr>
            <a:r>
              <a:rPr lang="fa-IR" sz="1200" dirty="0">
                <a:latin typeface="Peyda" pitchFamily="2" charset="-78"/>
                <a:cs typeface="Peyda" pitchFamily="2" charset="-78"/>
              </a:rPr>
              <a:t>4- حذف مس ناخواسته از روی پنل</a:t>
            </a:r>
          </a:p>
          <a:p>
            <a:pPr marL="0" indent="0" algn="just" rtl="1">
              <a:buNone/>
            </a:pPr>
            <a:r>
              <a:rPr lang="fa-IR" sz="1200" dirty="0">
                <a:latin typeface="Peyda" pitchFamily="2" charset="-78"/>
                <a:cs typeface="Peyda" pitchFamily="2" charset="-78"/>
              </a:rPr>
              <a:t>5- بازرسی و کنترل تطابق تصاویر با طرح اصلی</a:t>
            </a:r>
          </a:p>
          <a:p>
            <a:pPr marL="0" indent="0" algn="just" rtl="1">
              <a:buNone/>
            </a:pPr>
            <a:r>
              <a:rPr lang="fa-IR" sz="1200" dirty="0">
                <a:latin typeface="Peyda" pitchFamily="2" charset="-78"/>
                <a:cs typeface="Peyda" pitchFamily="2" charset="-78"/>
              </a:rPr>
              <a:t>6-</a:t>
            </a:r>
            <a:r>
              <a:rPr lang="en-US" sz="1200" dirty="0">
                <a:latin typeface="Peyda" pitchFamily="2" charset="-78"/>
                <a:cs typeface="Peyda" pitchFamily="2" charset="-78"/>
              </a:rPr>
              <a:t>  </a:t>
            </a:r>
            <a:r>
              <a:rPr lang="fa-IR" sz="1200" dirty="0">
                <a:latin typeface="Peyda" pitchFamily="2" charset="-78"/>
                <a:cs typeface="Peyda" pitchFamily="2" charset="-78"/>
              </a:rPr>
              <a:t> لمینیتینگ </a:t>
            </a:r>
          </a:p>
          <a:p>
            <a:pPr marL="0" indent="0" algn="just" rtl="1">
              <a:buNone/>
            </a:pPr>
            <a:r>
              <a:rPr lang="fa-IR" sz="1200" dirty="0">
                <a:latin typeface="Peyda" pitchFamily="2" charset="-78"/>
                <a:cs typeface="Peyda" pitchFamily="2" charset="-78"/>
              </a:rPr>
              <a:t>7- سوراخکاری  (دریلینگ)</a:t>
            </a:r>
          </a:p>
          <a:p>
            <a:pPr marL="0" indent="0" algn="just" rtl="1">
              <a:buNone/>
            </a:pPr>
            <a:r>
              <a:rPr lang="fa-IR" sz="1200" dirty="0">
                <a:latin typeface="Peyda" pitchFamily="2" charset="-78"/>
                <a:cs typeface="Peyda" pitchFamily="2" charset="-78"/>
              </a:rPr>
              <a:t>8- آبکاری لایه نازک مس (الکترولیز مس)</a:t>
            </a:r>
          </a:p>
          <a:p>
            <a:pPr marL="0" indent="0" algn="just" rtl="1">
              <a:buNone/>
            </a:pPr>
            <a:r>
              <a:rPr lang="fa-IR" sz="1200" dirty="0">
                <a:latin typeface="Peyda" pitchFamily="2" charset="-78"/>
                <a:cs typeface="Peyda" pitchFamily="2" charset="-78"/>
              </a:rPr>
              <a:t>9- چاپ لایه های بیرونی </a:t>
            </a:r>
            <a:r>
              <a:rPr lang="en-US" sz="1200" dirty="0">
                <a:latin typeface="Peyda" pitchFamily="2" charset="-78"/>
                <a:cs typeface="Peyda" pitchFamily="2" charset="-78"/>
              </a:rPr>
              <a:t>PCB</a:t>
            </a:r>
            <a:endParaRPr lang="fa-IR" sz="1200" dirty="0">
              <a:latin typeface="Peyda" pitchFamily="2" charset="-78"/>
              <a:cs typeface="Peyda" pitchFamily="2" charset="-78"/>
            </a:endParaRPr>
          </a:p>
          <a:p>
            <a:pPr marL="0" indent="0" algn="just" rtl="1">
              <a:buNone/>
            </a:pPr>
            <a:r>
              <a:rPr lang="fa-IR" sz="1200" dirty="0">
                <a:latin typeface="Peyda" pitchFamily="2" charset="-78"/>
                <a:cs typeface="Peyda" pitchFamily="2" charset="-78"/>
              </a:rPr>
              <a:t>10- مرحله دوم آبکاری الکترولیتی (روی قسمتهای دیگر برد)</a:t>
            </a:r>
          </a:p>
          <a:p>
            <a:pPr marL="0" indent="0" algn="just" rtl="1">
              <a:buNone/>
            </a:pPr>
            <a:r>
              <a:rPr lang="fa-IR" sz="1200" dirty="0">
                <a:latin typeface="Peyda" pitchFamily="2" charset="-78"/>
                <a:cs typeface="Peyda" pitchFamily="2" charset="-78"/>
              </a:rPr>
              <a:t>11- حذف مس ناخواسته از لایه آخر (بهمراه رسوب قلع روی مس)</a:t>
            </a:r>
          </a:p>
          <a:p>
            <a:pPr marL="0" indent="0" algn="just" rtl="1">
              <a:buNone/>
            </a:pPr>
            <a:r>
              <a:rPr lang="fa-IR" sz="1200" dirty="0">
                <a:latin typeface="Peyda" pitchFamily="2" charset="-78"/>
                <a:cs typeface="Peyda" pitchFamily="2" charset="-78"/>
              </a:rPr>
              <a:t>12- بازرسی و کنترل تطابق تصاویر با طرح اصلی</a:t>
            </a:r>
          </a:p>
          <a:p>
            <a:pPr marL="0" indent="0" algn="just" rtl="1">
              <a:buNone/>
            </a:pPr>
            <a:r>
              <a:rPr lang="fa-IR" sz="1200" dirty="0">
                <a:latin typeface="Peyda" pitchFamily="2" charset="-78"/>
                <a:cs typeface="Peyda" pitchFamily="2" charset="-78"/>
              </a:rPr>
              <a:t>13- چاپ سبز </a:t>
            </a:r>
          </a:p>
          <a:p>
            <a:pPr marL="0" indent="0" algn="just" rtl="1">
              <a:buNone/>
            </a:pPr>
            <a:r>
              <a:rPr lang="fa-IR" sz="1200" dirty="0">
                <a:latin typeface="Peyda" pitchFamily="2" charset="-78"/>
                <a:cs typeface="Peyda" pitchFamily="2" charset="-78"/>
              </a:rPr>
              <a:t>14- فینیشینگ سطح برد (نیکل، نقره، طلا)</a:t>
            </a:r>
          </a:p>
          <a:p>
            <a:pPr marL="0" indent="0" algn="just" rtl="1">
              <a:buNone/>
            </a:pPr>
            <a:r>
              <a:rPr lang="fa-IR" sz="1200" dirty="0">
                <a:latin typeface="Peyda" pitchFamily="2" charset="-78"/>
                <a:cs typeface="Peyda" pitchFamily="2" charset="-78"/>
              </a:rPr>
              <a:t>15- برش بردها بر اساس دیتا مشتریان</a:t>
            </a:r>
          </a:p>
          <a:p>
            <a:pPr marL="0" indent="0" algn="just" rtl="1">
              <a:buNone/>
            </a:pPr>
            <a:r>
              <a:rPr lang="fa-IR" sz="1200" dirty="0">
                <a:latin typeface="Peyda" pitchFamily="2" charset="-78"/>
                <a:cs typeface="Peyda" pitchFamily="2" charset="-78"/>
              </a:rPr>
              <a:t>16- الکتریکال تست </a:t>
            </a:r>
          </a:p>
          <a:p>
            <a:pPr marL="0" indent="0" algn="just" rtl="1">
              <a:buNone/>
            </a:pPr>
            <a:r>
              <a:rPr lang="fa-IR" sz="1200" dirty="0">
                <a:latin typeface="Peyda" pitchFamily="2" charset="-78"/>
                <a:cs typeface="Peyda" pitchFamily="2" charset="-78"/>
              </a:rPr>
              <a:t>17- بازرسی نهائی (اینسپکشن)</a:t>
            </a:r>
          </a:p>
          <a:p>
            <a:pPr marL="0" indent="0" algn="just" rtl="1">
              <a:buNone/>
            </a:pPr>
            <a:r>
              <a:rPr lang="fa-IR" sz="1200" dirty="0">
                <a:latin typeface="Peyda" pitchFamily="2" charset="-78"/>
                <a:cs typeface="Peyda" pitchFamily="2" charset="-78"/>
              </a:rPr>
              <a:t>18- بسته بندی </a:t>
            </a:r>
          </a:p>
          <a:p>
            <a:pPr marL="0" indent="0" algn="just" rtl="1">
              <a:buNone/>
            </a:pPr>
            <a:endParaRPr lang="en-US" sz="1400" dirty="0">
              <a:latin typeface="Peyda" pitchFamily="2" charset="-78"/>
              <a:cs typeface="Peyda" pitchFamily="2" charset="-78"/>
            </a:endParaRPr>
          </a:p>
        </p:txBody>
      </p:sp>
      <p:sp>
        <p:nvSpPr>
          <p:cNvPr id="5" name="Rectangle 4"/>
          <p:cNvSpPr/>
          <p:nvPr/>
        </p:nvSpPr>
        <p:spPr>
          <a:xfrm>
            <a:off x="5133974" y="4779020"/>
            <a:ext cx="1133475" cy="27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51" y="1888136"/>
            <a:ext cx="7041041" cy="3989641"/>
          </a:xfrm>
          <a:prstGeom prst="rect">
            <a:avLst/>
          </a:prstGeom>
        </p:spPr>
      </p:pic>
      <p:sp>
        <p:nvSpPr>
          <p:cNvPr id="6" name="Rectangle 5"/>
          <p:cNvSpPr/>
          <p:nvPr/>
        </p:nvSpPr>
        <p:spPr>
          <a:xfrm>
            <a:off x="7418717" y="1811547"/>
            <a:ext cx="310551" cy="38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714004">
            <a:off x="-765372" y="362025"/>
            <a:ext cx="6313681" cy="2646878"/>
          </a:xfrm>
          <a:prstGeom prst="rect">
            <a:avLst/>
          </a:prstGeom>
          <a:noFill/>
        </p:spPr>
        <p:txBody>
          <a:bodyPr wrap="square" rtlCol="0">
            <a:spAutoFit/>
          </a:bodyPr>
          <a:lstStyle/>
          <a:p>
            <a:r>
              <a:rPr lang="en-US" sz="16600" dirty="0">
                <a:solidFill>
                  <a:schemeClr val="tx1">
                    <a:alpha val="7000"/>
                  </a:schemeClr>
                </a:solidFill>
                <a:latin typeface="Peyda Med" pitchFamily="2" charset="-78"/>
                <a:cs typeface="Peyda Med" pitchFamily="2" charset="-78"/>
              </a:rPr>
              <a:t>PCB</a:t>
            </a:r>
            <a:endParaRPr lang="en-US" sz="16600" dirty="0">
              <a:solidFill>
                <a:schemeClr val="tx1">
                  <a:alpha val="7000"/>
                </a:schemeClr>
              </a:solidFill>
            </a:endParaRPr>
          </a:p>
        </p:txBody>
      </p:sp>
      <p:sp>
        <p:nvSpPr>
          <p:cNvPr id="9" name="Oval 8"/>
          <p:cNvSpPr/>
          <p:nvPr/>
        </p:nvSpPr>
        <p:spPr>
          <a:xfrm>
            <a:off x="562157" y="4307869"/>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53535" y="5093186"/>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54234" y="5675243"/>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735381" y="5434862"/>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313359" y="4731836"/>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58499" y="4231669"/>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384796" y="3315433"/>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025812" y="4155469"/>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82033" y="4757169"/>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577049" y="4307869"/>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18999" y="3721284"/>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97249" y="3286030"/>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10595" y="2430836"/>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61469" y="3276655"/>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389394" y="3892602"/>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926486" y="3583251"/>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505611" y="2786227"/>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750340" y="1913188"/>
            <a:ext cx="142875"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BACB198-29AF-4CCA-B9B8-D60BE1128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spTree>
    <p:extLst>
      <p:ext uri="{BB962C8B-B14F-4D97-AF65-F5344CB8AC3E}">
        <p14:creationId xmlns:p14="http://schemas.microsoft.com/office/powerpoint/2010/main" val="3256206702"/>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10" end="10"/>
                                            </p:txEl>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
                                            <p:txEl>
                                              <p:pRg st="11" end="11"/>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12" end="12"/>
                                            </p:txEl>
                                          </p:spTgt>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3">
                                            <p:txEl>
                                              <p:pRg st="13" end="13"/>
                                            </p:tx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14" end="14"/>
                                            </p:txEl>
                                          </p:spTgt>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27"/>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3">
                                            <p:txEl>
                                              <p:pRg st="15" end="15"/>
                                            </p:txEl>
                                          </p:spTgt>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2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
                                            <p:txEl>
                                              <p:pRg st="16" end="16"/>
                                            </p:txEl>
                                          </p:spTgt>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29"/>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3">
                                            <p:txEl>
                                              <p:pRg st="17" end="17"/>
                                            </p:txEl>
                                          </p:spTgt>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30"/>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
                                            <p:txEl>
                                              <p:pRg st="18" end="18"/>
                                            </p:txEl>
                                          </p:spTgt>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1"/>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3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3">
                                            <p:txEl>
                                              <p:pRg st="19" end="19"/>
                                            </p:txEl>
                                          </p:spTgt>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09649" y="430440"/>
            <a:ext cx="10515600" cy="549273"/>
          </a:xfrm>
        </p:spPr>
        <p:txBody>
          <a:bodyPr>
            <a:normAutofit/>
          </a:bodyPr>
          <a:lstStyle/>
          <a:p>
            <a:pPr algn="r" rtl="1"/>
            <a:r>
              <a:rPr lang="fa-IR" sz="2800" dirty="0">
                <a:latin typeface="Peyda Med" pitchFamily="2" charset="-78"/>
                <a:cs typeface="Peyda Med" pitchFamily="2" charset="-78"/>
              </a:rPr>
              <a:t>تخمین هزینه راه‌اندازی خط تولید </a:t>
            </a:r>
            <a:r>
              <a:rPr lang="en-US" sz="2800" dirty="0">
                <a:latin typeface="Peyda Med" pitchFamily="2" charset="-78"/>
                <a:cs typeface="Peyda Med" pitchFamily="2" charset="-78"/>
              </a:rPr>
              <a:t>PCB</a:t>
            </a:r>
            <a:endParaRPr lang="en-US" sz="2800" dirty="0">
              <a:latin typeface="LEMON MILK" panose="00000500000000000000" pitchFamily="50" charset="0"/>
            </a:endParaRPr>
          </a:p>
        </p:txBody>
      </p:sp>
      <p:sp>
        <p:nvSpPr>
          <p:cNvPr id="5" name="Rectangle 4"/>
          <p:cNvSpPr/>
          <p:nvPr/>
        </p:nvSpPr>
        <p:spPr>
          <a:xfrm>
            <a:off x="5133974" y="4779020"/>
            <a:ext cx="1133475" cy="27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18717" y="1811547"/>
            <a:ext cx="310551" cy="38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D1DAB1-B8CE-4F6D-AA2A-50BCA8B4B627}"/>
              </a:ext>
            </a:extLst>
          </p:cNvPr>
          <p:cNvSpPr/>
          <p:nvPr/>
        </p:nvSpPr>
        <p:spPr>
          <a:xfrm>
            <a:off x="0" y="1455576"/>
            <a:ext cx="12192000" cy="2304661"/>
          </a:xfrm>
          <a:prstGeom prst="rect">
            <a:avLst/>
          </a:prstGeom>
          <a:solidFill>
            <a:srgbClr val="353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dirty="0">
                <a:latin typeface="Peyda" pitchFamily="2" charset="-78"/>
                <a:cs typeface="Peyda" pitchFamily="2" charset="-78"/>
              </a:rPr>
              <a:t>هزینه حدودی خط تولید: 1،150،000 میلیون دلار</a:t>
            </a:r>
          </a:p>
          <a:p>
            <a:pPr marL="285750" indent="-285750" algn="r" rtl="1">
              <a:buClr>
                <a:srgbClr val="C00000"/>
              </a:buClr>
              <a:buFont typeface="Arial" panose="020B0604020202020204" pitchFamily="34" charset="0"/>
              <a:buChar char="•"/>
            </a:pPr>
            <a:r>
              <a:rPr lang="fa-IR" sz="1600" dirty="0">
                <a:latin typeface="Peyda" pitchFamily="2" charset="-78"/>
                <a:cs typeface="Peyda" pitchFamily="2" charset="-78"/>
              </a:rPr>
              <a:t>هزینه مذکور شامل هزینه‌های مربوط به فضای کارخانه و سایر ملزومات نمی‌گردد</a:t>
            </a:r>
            <a:r>
              <a:rPr lang="fa-IR" dirty="0">
                <a:latin typeface="Peyda" pitchFamily="2" charset="-78"/>
                <a:cs typeface="Peyda" pitchFamily="2" charset="-78"/>
              </a:rPr>
              <a:t>.</a:t>
            </a:r>
            <a:endParaRPr lang="en-US" dirty="0">
              <a:latin typeface="Peyda" pitchFamily="2" charset="-78"/>
              <a:cs typeface="Peyda" pitchFamily="2" charset="-78"/>
            </a:endParaRPr>
          </a:p>
        </p:txBody>
      </p:sp>
      <p:pic>
        <p:nvPicPr>
          <p:cNvPr id="33" name="Picture 32">
            <a:extLst>
              <a:ext uri="{FF2B5EF4-FFF2-40B4-BE49-F238E27FC236}">
                <a16:creationId xmlns:a16="http://schemas.microsoft.com/office/drawing/2014/main" id="{E4D330DD-C80F-4C87-A6D3-3558D2FDE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pic>
        <p:nvPicPr>
          <p:cNvPr id="8" name="Picture 7">
            <a:extLst>
              <a:ext uri="{FF2B5EF4-FFF2-40B4-BE49-F238E27FC236}">
                <a16:creationId xmlns:a16="http://schemas.microsoft.com/office/drawing/2014/main" id="{6D5E587C-045A-4A4D-8B49-A3B025244E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259" b="26290"/>
          <a:stretch/>
        </p:blipFill>
        <p:spPr>
          <a:xfrm>
            <a:off x="0" y="4100528"/>
            <a:ext cx="7635131" cy="1909074"/>
          </a:xfrm>
          <a:prstGeom prst="rect">
            <a:avLst/>
          </a:prstGeom>
        </p:spPr>
      </p:pic>
    </p:spTree>
    <p:extLst>
      <p:ext uri="{BB962C8B-B14F-4D97-AF65-F5344CB8AC3E}">
        <p14:creationId xmlns:p14="http://schemas.microsoft.com/office/powerpoint/2010/main" val="1144538091"/>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76000"/>
            <a:lum/>
          </a:blip>
          <a:srcRect/>
          <a:stretch>
            <a:fillRect t="-39000" b="-39000"/>
          </a:stretch>
        </a:blipFill>
        <a:effectLst/>
      </p:bgPr>
    </p:bg>
    <p:spTree>
      <p:nvGrpSpPr>
        <p:cNvPr id="1" name=""/>
        <p:cNvGrpSpPr/>
        <p:nvPr/>
      </p:nvGrpSpPr>
      <p:grpSpPr>
        <a:xfrm>
          <a:off x="0" y="0"/>
          <a:ext cx="0" cy="0"/>
          <a:chOff x="0" y="0"/>
          <a:chExt cx="0" cy="0"/>
        </a:xfrm>
      </p:grpSpPr>
      <p:sp>
        <p:nvSpPr>
          <p:cNvPr id="19" name="Oval 18"/>
          <p:cNvSpPr/>
          <p:nvPr/>
        </p:nvSpPr>
        <p:spPr>
          <a:xfrm>
            <a:off x="4067175" y="806444"/>
            <a:ext cx="2600325" cy="2620965"/>
          </a:xfrm>
          <a:prstGeom prst="ellipse">
            <a:avLst/>
          </a:prstGeom>
          <a:noFill/>
          <a:ln>
            <a:solidFill>
              <a:schemeClr val="accent4">
                <a:lumMod val="75000"/>
                <a:alpha val="3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28875" y="361950"/>
            <a:ext cx="3876675" cy="4095750"/>
          </a:xfrm>
          <a:prstGeom prst="ellipse">
            <a:avLst/>
          </a:prstGeom>
          <a:noFill/>
          <a:ln>
            <a:solidFill>
              <a:srgbClr val="009E47">
                <a:alpha val="43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472362" y="4972049"/>
            <a:ext cx="10287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43849" y="449263"/>
            <a:ext cx="3286125" cy="617538"/>
          </a:xfrm>
          <a:solidFill>
            <a:schemeClr val="bg1">
              <a:lumMod val="85000"/>
              <a:alpha val="77000"/>
            </a:schemeClr>
          </a:solidFill>
          <a:ln>
            <a:noFill/>
          </a:ln>
          <a:effectLst>
            <a:softEdge rad="31750"/>
          </a:effectLst>
        </p:spPr>
        <p:txBody>
          <a:bodyPr>
            <a:normAutofit/>
          </a:bodyPr>
          <a:lstStyle/>
          <a:p>
            <a:pPr algn="r" rtl="1"/>
            <a:r>
              <a:rPr lang="fa-IR" sz="2800" dirty="0">
                <a:latin typeface="Peyda Med" pitchFamily="2" charset="-78"/>
                <a:cs typeface="Peyda Med" pitchFamily="2" charset="-78"/>
              </a:rPr>
              <a:t>نکات مهم حین تولید </a:t>
            </a:r>
            <a:endParaRPr lang="en-US" sz="2800" dirty="0">
              <a:latin typeface="LEMON MILK" panose="00000500000000000000" pitchFamily="50" charset="0"/>
            </a:endParaRPr>
          </a:p>
        </p:txBody>
      </p:sp>
      <p:sp>
        <p:nvSpPr>
          <p:cNvPr id="3" name="Content Placeholder 2"/>
          <p:cNvSpPr>
            <a:spLocks noGrp="1"/>
          </p:cNvSpPr>
          <p:nvPr>
            <p:ph idx="1"/>
          </p:nvPr>
        </p:nvSpPr>
        <p:spPr>
          <a:xfrm>
            <a:off x="685800" y="0"/>
            <a:ext cx="3876675" cy="6857999"/>
          </a:xfrm>
          <a:solidFill>
            <a:schemeClr val="bg2">
              <a:lumMod val="25000"/>
              <a:alpha val="94000"/>
            </a:schemeClr>
          </a:solidFill>
          <a:ln w="38100">
            <a:noFill/>
          </a:ln>
        </p:spPr>
        <p:txBody>
          <a:bodyPr>
            <a:normAutofit/>
          </a:bodyPr>
          <a:lstStyle/>
          <a:p>
            <a:pPr marL="0" indent="0" algn="just" rtl="1">
              <a:buNone/>
            </a:pPr>
            <a:endParaRPr lang="fa-IR" sz="1300" dirty="0">
              <a:latin typeface="Peyda" pitchFamily="2" charset="-78"/>
              <a:cs typeface="Peyda" pitchFamily="2" charset="-78"/>
            </a:endParaRPr>
          </a:p>
          <a:p>
            <a:pPr marL="0" indent="0" algn="just" rtl="1">
              <a:buNone/>
            </a:pPr>
            <a:endParaRPr lang="fa-IR" sz="1300" dirty="0">
              <a:latin typeface="Peyda" pitchFamily="2" charset="-78"/>
              <a:cs typeface="Peyda" pitchFamily="2" charset="-78"/>
            </a:endParaRPr>
          </a:p>
          <a:p>
            <a:pPr marL="0" indent="0" algn="just" rtl="1">
              <a:buNone/>
            </a:pPr>
            <a:endParaRPr lang="fa-IR" sz="1300" dirty="0">
              <a:latin typeface="Peyda" pitchFamily="2" charset="-78"/>
              <a:cs typeface="Peyda" pitchFamily="2" charset="-78"/>
            </a:endParaRP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چاپ لایه های داخلی در اتاق زرد و مخصوص بصورت استریل </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انجام پروسه لمینیت در دمای 190 درجه سانتیگراد و فشار بین 275 تا 400 پاسگال</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پروسه سرد شدن و کاهش فشار  در مرحله ترکیب لایه ها، به آرامی انجام میشود.</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قرار دادن لایه آخر روی یک صفحه چوبی یا ضخیم در مرحله سوراخکاری، بدلیل جلوگیری از شکسته شدن و یا ترک برداشتن برد </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زمان الکترولیز هر چی بیشتر باشد، ضخامت لایه مس نیز بیشتر می‌شود. (انتخاب مناسبترین زمان برای آبکاری)</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انجام پروسه چاپ سبز در اتاق تمیز (استریل)</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استفاده از کلرید آهن برای مرحله حذف مس های ناخواسته</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پانج کردن لایه ها برای در یک راستا بودن، قبل از پرس شدن</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مقدار 5 میکرون نیکل و 0.1 روکش طلا بعنوان آبکاری نهائی روی برد و سوراخها قرار داده میشود.</a:t>
            </a:r>
          </a:p>
          <a:p>
            <a:pPr algn="just" rtl="1">
              <a:buFont typeface="Wingdings" panose="05000000000000000000" pitchFamily="2" charset="2"/>
              <a:buChar char="ü"/>
            </a:pPr>
            <a:r>
              <a:rPr lang="fa-IR" sz="1300" dirty="0">
                <a:solidFill>
                  <a:schemeClr val="bg1"/>
                </a:solidFill>
                <a:latin typeface="Peyda" pitchFamily="2" charset="-78"/>
                <a:cs typeface="Peyda" pitchFamily="2" charset="-78"/>
              </a:rPr>
              <a:t>دلایل انجام آبکاری مس: لحیم‌کاری راحتتر، افزایش سرعت انتقال داده ها و جلوگیری از اکسیداسیون مس</a:t>
            </a:r>
          </a:p>
          <a:p>
            <a:pPr marL="0" indent="0" algn="just" rtl="1">
              <a:buNone/>
            </a:pPr>
            <a:endParaRPr lang="en-US" sz="1400" dirty="0">
              <a:latin typeface="Peyda" pitchFamily="2" charset="-78"/>
              <a:cs typeface="Peyda" pitchFamily="2" charset="-78"/>
            </a:endParaRPr>
          </a:p>
        </p:txBody>
      </p:sp>
      <p:pic>
        <p:nvPicPr>
          <p:cNvPr id="7" name="Picture 6">
            <a:extLst>
              <a:ext uri="{FF2B5EF4-FFF2-40B4-BE49-F238E27FC236}">
                <a16:creationId xmlns:a16="http://schemas.microsoft.com/office/drawing/2014/main" id="{403B7054-69C8-49B7-98C8-3D1626B9C2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095"/>
          <a:stretch/>
        </p:blipFill>
        <p:spPr>
          <a:xfrm>
            <a:off x="245647" y="239713"/>
            <a:ext cx="440153" cy="419100"/>
          </a:xfrm>
          <a:prstGeom prst="rect">
            <a:avLst/>
          </a:prstGeom>
        </p:spPr>
      </p:pic>
    </p:spTree>
    <p:extLst>
      <p:ext uri="{BB962C8B-B14F-4D97-AF65-F5344CB8AC3E}">
        <p14:creationId xmlns:p14="http://schemas.microsoft.com/office/powerpoint/2010/main" val="372175545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49273"/>
          </a:xfrm>
        </p:spPr>
        <p:txBody>
          <a:bodyPr>
            <a:normAutofit/>
          </a:bodyPr>
          <a:lstStyle/>
          <a:p>
            <a:pPr algn="r" rtl="1"/>
            <a:r>
              <a:rPr lang="fa-IR" sz="2800" dirty="0">
                <a:latin typeface="Peyda Med" pitchFamily="2" charset="-78"/>
                <a:cs typeface="Peyda Med" pitchFamily="2" charset="-78"/>
              </a:rPr>
              <a:t>معرفی خط مونتاژ </a:t>
            </a:r>
            <a:r>
              <a:rPr lang="en-US" sz="2800" dirty="0">
                <a:latin typeface="Peyda Med" pitchFamily="2" charset="-78"/>
                <a:cs typeface="Peyda Med" pitchFamily="2" charset="-78"/>
              </a:rPr>
              <a:t>PCBA </a:t>
            </a:r>
            <a:endParaRPr lang="en-US" sz="2800" dirty="0">
              <a:latin typeface="LEMON MILK" panose="00000500000000000000" pitchFamily="50" charset="0"/>
            </a:endParaRPr>
          </a:p>
        </p:txBody>
      </p:sp>
      <p:sp>
        <p:nvSpPr>
          <p:cNvPr id="3" name="Content Placeholder 2"/>
          <p:cNvSpPr>
            <a:spLocks noGrp="1"/>
          </p:cNvSpPr>
          <p:nvPr>
            <p:ph idx="1"/>
          </p:nvPr>
        </p:nvSpPr>
        <p:spPr>
          <a:xfrm>
            <a:off x="7548113" y="1065347"/>
            <a:ext cx="3805687" cy="5292321"/>
          </a:xfrm>
          <a:ln w="38100">
            <a:solidFill>
              <a:srgbClr val="009E47"/>
            </a:solidFill>
          </a:ln>
        </p:spPr>
        <p:txBody>
          <a:bodyPr>
            <a:normAutofit/>
          </a:bodyPr>
          <a:lstStyle/>
          <a:p>
            <a:pPr marL="0" indent="0" algn="just" rtl="1">
              <a:buNone/>
            </a:pPr>
            <a:endParaRPr lang="fa-IR" sz="1200" dirty="0">
              <a:latin typeface="Peyda" pitchFamily="2" charset="-78"/>
              <a:cs typeface="Peyda" pitchFamily="2" charset="-78"/>
            </a:endParaRPr>
          </a:p>
          <a:p>
            <a:pPr marL="0" indent="0" algn="just" rtl="1">
              <a:buNone/>
            </a:pPr>
            <a:r>
              <a:rPr lang="fa-IR" sz="1200" dirty="0">
                <a:latin typeface="Peyda" pitchFamily="2" charset="-78"/>
                <a:cs typeface="Peyda" pitchFamily="2" charset="-78"/>
              </a:rPr>
              <a:t>مراحل</a:t>
            </a:r>
            <a:r>
              <a:rPr lang="en-US" sz="1200" dirty="0">
                <a:latin typeface="Peyda" pitchFamily="2" charset="-78"/>
                <a:cs typeface="Peyda" pitchFamily="2" charset="-78"/>
              </a:rPr>
              <a:t> </a:t>
            </a:r>
            <a:r>
              <a:rPr lang="fa-IR" sz="1200" dirty="0">
                <a:latin typeface="Peyda" pitchFamily="2" charset="-78"/>
                <a:cs typeface="Peyda" pitchFamily="2" charset="-78"/>
              </a:rPr>
              <a:t> و دستگاه‌های مونتاژ بردهای مدار چاپی به صورت تصویری</a:t>
            </a:r>
          </a:p>
          <a:p>
            <a:pPr marL="0" indent="0" algn="just" rtl="1">
              <a:buNone/>
            </a:pPr>
            <a:r>
              <a:rPr lang="fa-IR" sz="1200" dirty="0">
                <a:latin typeface="Peyda" pitchFamily="2" charset="-78"/>
                <a:cs typeface="Peyda" pitchFamily="2" charset="-78"/>
              </a:rPr>
              <a:t>1- </a:t>
            </a:r>
            <a:r>
              <a:rPr lang="en-US" sz="1200" dirty="0">
                <a:latin typeface="Peyda" pitchFamily="2" charset="-78"/>
                <a:cs typeface="Peyda" pitchFamily="2" charset="-78"/>
              </a:rPr>
              <a:t>Loader</a:t>
            </a:r>
          </a:p>
          <a:p>
            <a:pPr marL="0" indent="0" algn="just" rtl="1">
              <a:buNone/>
            </a:pPr>
            <a:r>
              <a:rPr lang="fa-IR" sz="1200" dirty="0">
                <a:latin typeface="Peyda" pitchFamily="2" charset="-78"/>
                <a:cs typeface="Peyda" pitchFamily="2" charset="-78"/>
              </a:rPr>
              <a:t>2- </a:t>
            </a:r>
            <a:r>
              <a:rPr lang="en-US" sz="1200" dirty="0">
                <a:latin typeface="Peyda" pitchFamily="2" charset="-78"/>
                <a:cs typeface="Peyda" pitchFamily="2" charset="-78"/>
              </a:rPr>
              <a:t>Laser Markers</a:t>
            </a:r>
            <a:endParaRPr lang="fa-IR" sz="1200" dirty="0">
              <a:latin typeface="Peyda" pitchFamily="2" charset="-78"/>
              <a:cs typeface="Peyda" pitchFamily="2" charset="-78"/>
            </a:endParaRPr>
          </a:p>
          <a:p>
            <a:pPr marL="0" indent="0" algn="just" rtl="1">
              <a:buNone/>
            </a:pPr>
            <a:r>
              <a:rPr lang="fa-IR" sz="1200" dirty="0">
                <a:latin typeface="Peyda" pitchFamily="2" charset="-78"/>
                <a:cs typeface="Peyda" pitchFamily="2" charset="-78"/>
              </a:rPr>
              <a:t>3- </a:t>
            </a:r>
            <a:r>
              <a:rPr lang="en-US" sz="1200" dirty="0">
                <a:latin typeface="Peyda" pitchFamily="2" charset="-78"/>
                <a:cs typeface="Peyda" pitchFamily="2" charset="-78"/>
              </a:rPr>
              <a:t>board cleaner</a:t>
            </a:r>
          </a:p>
          <a:p>
            <a:pPr marL="0" indent="0" algn="just" rtl="1">
              <a:buNone/>
            </a:pPr>
            <a:r>
              <a:rPr lang="fa-IR" sz="1200" dirty="0">
                <a:latin typeface="Peyda" pitchFamily="2" charset="-78"/>
                <a:cs typeface="Peyda" pitchFamily="2" charset="-78"/>
              </a:rPr>
              <a:t>4- </a:t>
            </a:r>
            <a:r>
              <a:rPr lang="en-US" sz="1200" dirty="0">
                <a:latin typeface="Peyda" pitchFamily="2" charset="-78"/>
                <a:cs typeface="Peyda" pitchFamily="2" charset="-78"/>
              </a:rPr>
              <a:t>Printers &amp; Dispensers (solder paste printer)</a:t>
            </a:r>
          </a:p>
          <a:p>
            <a:pPr marL="0" indent="0" algn="just" rtl="1">
              <a:buNone/>
            </a:pPr>
            <a:r>
              <a:rPr lang="fa-IR" sz="1200" dirty="0">
                <a:latin typeface="Peyda" pitchFamily="2" charset="-78"/>
                <a:cs typeface="Peyda" pitchFamily="2" charset="-78"/>
              </a:rPr>
              <a:t>5- </a:t>
            </a:r>
            <a:r>
              <a:rPr lang="en-US" sz="1200" dirty="0">
                <a:latin typeface="Peyda" pitchFamily="2" charset="-78"/>
                <a:cs typeface="Peyda" pitchFamily="2" charset="-78"/>
              </a:rPr>
              <a:t>Solder Paste Inspection (SPI)</a:t>
            </a:r>
          </a:p>
          <a:p>
            <a:pPr marL="0" indent="0" algn="just" rtl="1">
              <a:buNone/>
            </a:pPr>
            <a:r>
              <a:rPr lang="fa-IR" sz="1200" dirty="0">
                <a:latin typeface="Peyda" pitchFamily="2" charset="-78"/>
                <a:cs typeface="Peyda" pitchFamily="2" charset="-78"/>
              </a:rPr>
              <a:t>6- </a:t>
            </a:r>
            <a:r>
              <a:rPr lang="en-US" sz="1200" dirty="0">
                <a:latin typeface="Peyda" pitchFamily="2" charset="-78"/>
                <a:cs typeface="Peyda" pitchFamily="2" charset="-78"/>
              </a:rPr>
              <a:t>Conveyors</a:t>
            </a:r>
          </a:p>
          <a:p>
            <a:pPr marL="0" indent="0" algn="just" rtl="1">
              <a:buNone/>
            </a:pPr>
            <a:r>
              <a:rPr lang="fa-IR" sz="1200" dirty="0">
                <a:latin typeface="Peyda" pitchFamily="2" charset="-78"/>
                <a:cs typeface="Peyda" pitchFamily="2" charset="-78"/>
              </a:rPr>
              <a:t>7- </a:t>
            </a:r>
            <a:r>
              <a:rPr lang="en-US" sz="1200" dirty="0">
                <a:latin typeface="Peyda" pitchFamily="2" charset="-78"/>
                <a:cs typeface="Peyda" pitchFamily="2" charset="-78"/>
              </a:rPr>
              <a:t>Pick &amp; Place</a:t>
            </a:r>
          </a:p>
          <a:p>
            <a:pPr marL="0" indent="0" algn="just" rtl="1">
              <a:buNone/>
            </a:pPr>
            <a:r>
              <a:rPr lang="fa-IR" sz="1200" dirty="0">
                <a:latin typeface="Peyda" pitchFamily="2" charset="-78"/>
                <a:cs typeface="Peyda" pitchFamily="2" charset="-78"/>
              </a:rPr>
              <a:t>8- </a:t>
            </a:r>
            <a:r>
              <a:rPr lang="en-US" sz="1200" dirty="0">
                <a:latin typeface="Peyda" pitchFamily="2" charset="-78"/>
                <a:cs typeface="Peyda" pitchFamily="2" charset="-78"/>
              </a:rPr>
              <a:t>Reflow Oven</a:t>
            </a:r>
          </a:p>
          <a:p>
            <a:pPr marL="0" indent="0" algn="just" rtl="1">
              <a:buNone/>
            </a:pPr>
            <a:r>
              <a:rPr lang="fa-IR" sz="1200" dirty="0">
                <a:latin typeface="Peyda" pitchFamily="2" charset="-78"/>
                <a:cs typeface="Peyda" pitchFamily="2" charset="-78"/>
              </a:rPr>
              <a:t>9- </a:t>
            </a:r>
            <a:r>
              <a:rPr lang="en-US" sz="1200" dirty="0">
                <a:latin typeface="Peyda" pitchFamily="2" charset="-78"/>
                <a:cs typeface="Peyda" pitchFamily="2" charset="-78"/>
              </a:rPr>
              <a:t>Buffer Stockers</a:t>
            </a:r>
          </a:p>
          <a:p>
            <a:pPr marL="0" indent="0" algn="just" rtl="1">
              <a:buNone/>
            </a:pPr>
            <a:r>
              <a:rPr lang="fa-IR" sz="1200" dirty="0">
                <a:latin typeface="Peyda" pitchFamily="2" charset="-78"/>
                <a:cs typeface="Peyda" pitchFamily="2" charset="-78"/>
              </a:rPr>
              <a:t>10- </a:t>
            </a:r>
            <a:r>
              <a:rPr lang="en-US" sz="1200" dirty="0">
                <a:latin typeface="Peyda" pitchFamily="2" charset="-78"/>
                <a:cs typeface="Peyda" pitchFamily="2" charset="-78"/>
              </a:rPr>
              <a:t>Automatic Optical Inspection (AOI)</a:t>
            </a:r>
          </a:p>
          <a:p>
            <a:pPr marL="0" indent="0" algn="just" rtl="1">
              <a:buNone/>
            </a:pPr>
            <a:r>
              <a:rPr lang="fa-IR" sz="1200" dirty="0">
                <a:latin typeface="Peyda" pitchFamily="2" charset="-78"/>
                <a:cs typeface="Peyda" pitchFamily="2" charset="-78"/>
              </a:rPr>
              <a:t>11- </a:t>
            </a:r>
            <a:r>
              <a:rPr lang="en-US" sz="1200" dirty="0">
                <a:latin typeface="Peyda" pitchFamily="2" charset="-78"/>
                <a:cs typeface="Peyda" pitchFamily="2" charset="-78"/>
              </a:rPr>
              <a:t>Repair and Rework Station</a:t>
            </a:r>
          </a:p>
          <a:p>
            <a:pPr marL="0" indent="0" algn="just" rtl="1">
              <a:buNone/>
            </a:pPr>
            <a:r>
              <a:rPr lang="fa-IR" sz="1200" dirty="0">
                <a:latin typeface="Peyda" pitchFamily="2" charset="-78"/>
                <a:cs typeface="Peyda" pitchFamily="2" charset="-78"/>
              </a:rPr>
              <a:t>12- </a:t>
            </a:r>
            <a:r>
              <a:rPr lang="en-US" sz="1200" dirty="0">
                <a:latin typeface="Peyda" pitchFamily="2" charset="-78"/>
                <a:cs typeface="Peyda" pitchFamily="2" charset="-78"/>
              </a:rPr>
              <a:t>Magazine Unloader </a:t>
            </a:r>
            <a:endParaRPr lang="fa-IR" sz="1200" dirty="0">
              <a:latin typeface="Peyda" pitchFamily="2" charset="-78"/>
              <a:cs typeface="Peyda" pitchFamily="2" charset="-78"/>
            </a:endParaRPr>
          </a:p>
          <a:p>
            <a:pPr marL="0" indent="0" algn="just" rtl="1">
              <a:buNone/>
            </a:pPr>
            <a:endParaRPr lang="en-US" sz="1400" dirty="0">
              <a:latin typeface="Peyda" pitchFamily="2" charset="-78"/>
              <a:cs typeface="Peyda" pitchFamily="2" charset="-78"/>
            </a:endParaRPr>
          </a:p>
        </p:txBody>
      </p:sp>
      <p:sp>
        <p:nvSpPr>
          <p:cNvPr id="5" name="Rectangle 4"/>
          <p:cNvSpPr/>
          <p:nvPr/>
        </p:nvSpPr>
        <p:spPr>
          <a:xfrm>
            <a:off x="5133974" y="4779020"/>
            <a:ext cx="1133475" cy="27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18717" y="1811547"/>
            <a:ext cx="310551" cy="38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714004">
            <a:off x="-571942" y="168594"/>
            <a:ext cx="6313681" cy="2646878"/>
          </a:xfrm>
          <a:prstGeom prst="rect">
            <a:avLst/>
          </a:prstGeom>
          <a:noFill/>
        </p:spPr>
        <p:txBody>
          <a:bodyPr wrap="square" rtlCol="0">
            <a:spAutoFit/>
          </a:bodyPr>
          <a:lstStyle/>
          <a:p>
            <a:r>
              <a:rPr lang="en-US" sz="16600" dirty="0">
                <a:solidFill>
                  <a:schemeClr val="tx1">
                    <a:alpha val="7000"/>
                  </a:schemeClr>
                </a:solidFill>
                <a:latin typeface="Peyda Med" pitchFamily="2" charset="-78"/>
                <a:cs typeface="Peyda Med" pitchFamily="2" charset="-78"/>
              </a:rPr>
              <a:t>PCBA</a:t>
            </a:r>
            <a:endParaRPr lang="en-US" sz="16600" dirty="0">
              <a:solidFill>
                <a:schemeClr val="tx1">
                  <a:alpha val="7000"/>
                </a:schemeClr>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9716"/>
          <a:stretch/>
        </p:blipFill>
        <p:spPr>
          <a:xfrm>
            <a:off x="0" y="2697571"/>
            <a:ext cx="8200000" cy="2018567"/>
          </a:xfrm>
          <a:prstGeom prst="rect">
            <a:avLst/>
          </a:prstGeom>
        </p:spPr>
      </p:pic>
    </p:spTree>
    <p:extLst>
      <p:ext uri="{BB962C8B-B14F-4D97-AF65-F5344CB8AC3E}">
        <p14:creationId xmlns:p14="http://schemas.microsoft.com/office/powerpoint/2010/main" val="2854262554"/>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09649" y="430440"/>
            <a:ext cx="10515600" cy="549273"/>
          </a:xfrm>
        </p:spPr>
        <p:txBody>
          <a:bodyPr>
            <a:normAutofit/>
          </a:bodyPr>
          <a:lstStyle/>
          <a:p>
            <a:pPr algn="r" rtl="1"/>
            <a:r>
              <a:rPr lang="fa-IR" sz="2800" dirty="0">
                <a:latin typeface="Peyda Med" pitchFamily="2" charset="-78"/>
                <a:cs typeface="Peyda Med" pitchFamily="2" charset="-78"/>
              </a:rPr>
              <a:t>تخمین هزینه راه‌اندازی خط تولید </a:t>
            </a:r>
            <a:r>
              <a:rPr lang="en-US" sz="2800" dirty="0">
                <a:latin typeface="Peyda Med" pitchFamily="2" charset="-78"/>
                <a:cs typeface="Peyda Med" pitchFamily="2" charset="-78"/>
              </a:rPr>
              <a:t>PCBA</a:t>
            </a:r>
            <a:endParaRPr lang="en-US" sz="2800" dirty="0">
              <a:latin typeface="LEMON MILK" panose="00000500000000000000" pitchFamily="50" charset="0"/>
            </a:endParaRPr>
          </a:p>
        </p:txBody>
      </p:sp>
      <p:sp>
        <p:nvSpPr>
          <p:cNvPr id="5" name="Rectangle 4"/>
          <p:cNvSpPr/>
          <p:nvPr/>
        </p:nvSpPr>
        <p:spPr>
          <a:xfrm>
            <a:off x="5133974" y="4779020"/>
            <a:ext cx="1133475" cy="27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18717" y="1811547"/>
            <a:ext cx="310551" cy="38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D1DAB1-B8CE-4F6D-AA2A-50BCA8B4B627}"/>
              </a:ext>
            </a:extLst>
          </p:cNvPr>
          <p:cNvSpPr/>
          <p:nvPr/>
        </p:nvSpPr>
        <p:spPr>
          <a:xfrm>
            <a:off x="0" y="1455576"/>
            <a:ext cx="12192000" cy="2304661"/>
          </a:xfrm>
          <a:prstGeom prst="rect">
            <a:avLst/>
          </a:prstGeom>
          <a:solidFill>
            <a:srgbClr val="353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dirty="0">
                <a:latin typeface="Peyda" pitchFamily="2" charset="-78"/>
                <a:cs typeface="Peyda" pitchFamily="2" charset="-78"/>
              </a:rPr>
              <a:t>هزینه حدودی خط تولید: </a:t>
            </a:r>
            <a:r>
              <a:rPr lang="en-US" dirty="0">
                <a:latin typeface="Peyda" pitchFamily="2" charset="-78"/>
                <a:cs typeface="Peyda" pitchFamily="2" charset="-78"/>
              </a:rPr>
              <a:t>750000</a:t>
            </a:r>
            <a:r>
              <a:rPr lang="fa-IR" dirty="0">
                <a:latin typeface="Peyda" pitchFamily="2" charset="-78"/>
                <a:cs typeface="Peyda" pitchFamily="2" charset="-78"/>
              </a:rPr>
              <a:t> هزار دلار</a:t>
            </a:r>
          </a:p>
          <a:p>
            <a:pPr marL="285750" indent="-285750" algn="r" rtl="1">
              <a:buClr>
                <a:srgbClr val="C00000"/>
              </a:buClr>
              <a:buFont typeface="Arial" panose="020B0604020202020204" pitchFamily="34" charset="0"/>
              <a:buChar char="•"/>
            </a:pPr>
            <a:r>
              <a:rPr lang="fa-IR" sz="1600" dirty="0">
                <a:latin typeface="Peyda" pitchFamily="2" charset="-78"/>
                <a:cs typeface="Peyda" pitchFamily="2" charset="-78"/>
              </a:rPr>
              <a:t>هزینه مذکور شامل هزینه‌های مربوط به فضای کارخانه و سایر ملزومات نمی‌گردد.</a:t>
            </a:r>
            <a:endParaRPr lang="en-US" sz="1600" dirty="0">
              <a:latin typeface="Peyda" pitchFamily="2" charset="-78"/>
              <a:cs typeface="Peyda" pitchFamily="2" charset="-78"/>
            </a:endParaRPr>
          </a:p>
        </p:txBody>
      </p:sp>
      <p:pic>
        <p:nvPicPr>
          <p:cNvPr id="33" name="Picture 32">
            <a:extLst>
              <a:ext uri="{FF2B5EF4-FFF2-40B4-BE49-F238E27FC236}">
                <a16:creationId xmlns:a16="http://schemas.microsoft.com/office/drawing/2014/main" id="{E4D330DD-C80F-4C87-A6D3-3558D2FDE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095"/>
          <a:stretch/>
        </p:blipFill>
        <p:spPr>
          <a:xfrm>
            <a:off x="511498" y="365126"/>
            <a:ext cx="440153" cy="419100"/>
          </a:xfrm>
          <a:prstGeom prst="rect">
            <a:avLst/>
          </a:prstGeom>
        </p:spPr>
      </p:pic>
      <p:pic>
        <p:nvPicPr>
          <p:cNvPr id="7" name="Picture 6">
            <a:extLst>
              <a:ext uri="{FF2B5EF4-FFF2-40B4-BE49-F238E27FC236}">
                <a16:creationId xmlns:a16="http://schemas.microsoft.com/office/drawing/2014/main" id="{2BDDE474-C760-4758-9385-1FC179734AC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2222" b="32345"/>
          <a:stretch/>
        </p:blipFill>
        <p:spPr>
          <a:xfrm>
            <a:off x="0" y="3760237"/>
            <a:ext cx="8456183" cy="3097763"/>
          </a:xfrm>
          <a:prstGeom prst="rect">
            <a:avLst/>
          </a:prstGeom>
        </p:spPr>
      </p:pic>
    </p:spTree>
    <p:extLst>
      <p:ext uri="{BB962C8B-B14F-4D97-AF65-F5344CB8AC3E}">
        <p14:creationId xmlns:p14="http://schemas.microsoft.com/office/powerpoint/2010/main" val="1539087180"/>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BEBA8EAE-BF5A-486C-A8C5-ECC9F3942E4B}">
                <a14:imgProps xmlns:a14="http://schemas.microsoft.com/office/drawing/2010/main">
                  <a14:imgLayer r:embed="rId5">
                    <a14:imgEffect>
                      <a14:sharpenSoften amount="2000"/>
                    </a14:imgEffect>
                    <a14:imgEffect>
                      <a14:saturation sat="108000"/>
                    </a14:imgEffect>
                    <a14:imgEffect>
                      <a14:brightnessContrast bright="-49000" contrast="20000"/>
                    </a14:imgEffect>
                  </a14:imgLayer>
                </a14:imgProps>
              </a:ext>
            </a:extLst>
          </a:blip>
          <a:srcRect/>
          <a:stretch>
            <a:fillRect l="-12000" r="-12000"/>
          </a:stretch>
        </a:blipFill>
        <a:effectLst/>
      </p:bgPr>
    </p:bg>
    <p:spTree>
      <p:nvGrpSpPr>
        <p:cNvPr id="1" name=""/>
        <p:cNvGrpSpPr/>
        <p:nvPr/>
      </p:nvGrpSpPr>
      <p:grpSpPr>
        <a:xfrm>
          <a:off x="0" y="0"/>
          <a:ext cx="0" cy="0"/>
          <a:chOff x="0" y="0"/>
          <a:chExt cx="0" cy="0"/>
        </a:xfrm>
      </p:grpSpPr>
      <p:pic>
        <p:nvPicPr>
          <p:cNvPr id="5" name="DGP3">
            <a:hlinkClick r:id="" action="ppaction://media"/>
            <a:extLst>
              <a:ext uri="{FF2B5EF4-FFF2-40B4-BE49-F238E27FC236}">
                <a16:creationId xmlns:a16="http://schemas.microsoft.com/office/drawing/2014/main" id="{FFDC71BE-7689-4FA8-8E58-A10650480C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119337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l="-12000" r="-1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9272016" y="0"/>
            <a:ext cx="1591056" cy="6807670"/>
          </a:xfrm>
          <a:solidFill>
            <a:srgbClr val="7C7159">
              <a:alpha val="70000"/>
            </a:srgbClr>
          </a:solidFill>
        </p:spPr>
        <p:txBody>
          <a:bodyPr>
            <a:normAutofit/>
          </a:bodyPr>
          <a:lstStyle/>
          <a:p>
            <a:pPr algn="ctr"/>
            <a:r>
              <a:rPr lang="fa-IR" sz="1800" dirty="0">
                <a:solidFill>
                  <a:schemeClr val="accent4">
                    <a:lumMod val="20000"/>
                    <a:lumOff val="80000"/>
                  </a:schemeClr>
                </a:solidFill>
                <a:latin typeface="Peyda SemBd" pitchFamily="2" charset="-78"/>
                <a:cs typeface="Peyda SemBd" pitchFamily="2" charset="-78"/>
              </a:rPr>
              <a:t>معرفی شرکت</a:t>
            </a:r>
            <a:br>
              <a:rPr lang="en-US" sz="1800" dirty="0">
                <a:solidFill>
                  <a:schemeClr val="accent4">
                    <a:lumMod val="20000"/>
                    <a:lumOff val="80000"/>
                  </a:schemeClr>
                </a:solidFill>
                <a:latin typeface="Peyda SemBd" pitchFamily="2" charset="-78"/>
                <a:cs typeface="Peyda SemBd" pitchFamily="2" charset="-78"/>
              </a:rPr>
            </a:br>
            <a:endParaRPr lang="en-US" sz="1800" dirty="0">
              <a:solidFill>
                <a:schemeClr val="accent4">
                  <a:lumMod val="20000"/>
                  <a:lumOff val="80000"/>
                </a:schemeClr>
              </a:solidFill>
              <a:latin typeface="Peyda SemBd" pitchFamily="2" charset="-78"/>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3"/>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4</a:t>
            </a:fld>
            <a:endParaRPr lang="en-US" dirty="0"/>
          </a:p>
        </p:txBody>
      </p:sp>
      <p:sp>
        <p:nvSpPr>
          <p:cNvPr id="3" name="TextBox 2">
            <a:extLst>
              <a:ext uri="{FF2B5EF4-FFF2-40B4-BE49-F238E27FC236}">
                <a16:creationId xmlns:a16="http://schemas.microsoft.com/office/drawing/2014/main" id="{EF2EA0F4-905E-405A-BE4A-A8167F701582}"/>
              </a:ext>
            </a:extLst>
          </p:cNvPr>
          <p:cNvSpPr txBox="1"/>
          <p:nvPr/>
        </p:nvSpPr>
        <p:spPr>
          <a:xfrm>
            <a:off x="1165231" y="780881"/>
            <a:ext cx="5857362" cy="5893921"/>
          </a:xfrm>
          <a:prstGeom prst="rect">
            <a:avLst/>
          </a:prstGeom>
          <a:noFill/>
        </p:spPr>
        <p:txBody>
          <a:bodyPr wrap="square" rtlCol="0">
            <a:spAutoFit/>
          </a:bodyPr>
          <a:lstStyle/>
          <a:p>
            <a:pPr marL="0" marR="0" algn="just" rtl="0">
              <a:lnSpc>
                <a:spcPct val="150000"/>
              </a:lnSpc>
              <a:spcBef>
                <a:spcPts val="0"/>
              </a:spcBef>
              <a:spcAft>
                <a:spcPts val="800"/>
              </a:spcAft>
            </a:pPr>
            <a:endParaRPr lang="en-US" sz="1800"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endParaRPr>
          </a:p>
          <a:p>
            <a:pPr marL="0" marR="0" algn="just" rtl="1">
              <a:lnSpc>
                <a:spcPct val="150000"/>
              </a:lnSpc>
              <a:spcBef>
                <a:spcPts val="0"/>
              </a:spcBef>
              <a:spcAft>
                <a:spcPts val="800"/>
              </a:spcAft>
            </a:pPr>
            <a:r>
              <a:rPr lang="ar-SA" sz="1600"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شرکت دانش بنیان</a:t>
            </a:r>
            <a:r>
              <a:rPr lang="en-US" sz="1600"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 DGP </a:t>
            </a:r>
            <a:r>
              <a:rPr lang="ar-SA" sz="1600"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اولین و تنها تولید کننده انواع</a:t>
            </a:r>
            <a:r>
              <a:rPr lang="en-US" sz="1600"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 PLC </a:t>
            </a:r>
            <a:r>
              <a:rPr lang="ar-SA" sz="1600"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با قابلیت برنامه نویسی در نرم افزارهای  </a:t>
            </a:r>
            <a:r>
              <a:rPr lang="en-US" sz="1600" b="1" dirty="0" err="1">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LOGOSoft</a:t>
            </a:r>
            <a:r>
              <a:rPr lang="en-US" sz="1600" b="1" dirty="0">
                <a:solidFill>
                  <a:schemeClr val="accent4">
                    <a:lumMod val="20000"/>
                    <a:lumOff val="80000"/>
                  </a:schemeClr>
                </a:solidFill>
                <a:latin typeface="Calibri" panose="020F0502020204030204" pitchFamily="34" charset="0"/>
                <a:ea typeface="Calibri" panose="020F0502020204030204" pitchFamily="34" charset="0"/>
                <a:cs typeface="Peyda" pitchFamily="2" charset="-78"/>
              </a:rPr>
              <a:t>, </a:t>
            </a:r>
            <a:r>
              <a:rPr lang="en-US" sz="1600" b="1" dirty="0" err="1">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WPLSoft</a:t>
            </a:r>
            <a:r>
              <a:rPr lang="en-US" sz="1600" b="1"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 </a:t>
            </a:r>
            <a:r>
              <a:rPr lang="en-US" sz="1600" b="1" dirty="0">
                <a:solidFill>
                  <a:schemeClr val="accent4">
                    <a:lumMod val="20000"/>
                    <a:lumOff val="80000"/>
                  </a:schemeClr>
                </a:solidFill>
                <a:latin typeface="Peyda" pitchFamily="2" charset="-78"/>
                <a:ea typeface="Calibri" panose="020F0502020204030204" pitchFamily="34" charset="0"/>
                <a:cs typeface="Arial" panose="020B0604020202020204" pitchFamily="34" charset="0"/>
              </a:rPr>
              <a:t> ,</a:t>
            </a:r>
            <a:r>
              <a:rPr lang="en-US" sz="1600" b="1" dirty="0" err="1">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ISPSoft</a:t>
            </a:r>
            <a:r>
              <a:rPr lang="en-US" sz="1600" b="1"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a:t>
            </a:r>
            <a:r>
              <a:rPr lang="fa-IR" sz="1600" b="1"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 </a:t>
            </a:r>
            <a:r>
              <a:rPr lang="ar-SA" sz="1600" b="1"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کنترلرها و نمایشگر های صنعتی</a:t>
            </a:r>
            <a:r>
              <a:rPr lang="ar-SA" sz="1600"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 در ایران، افتخار دارد تا با تکیه بر دانش بروز نیروهای جوان و متخصص و تجربه 12 ساله حضور در باز ار داخل، محصولات با کیفیت ایرانی را به هموطنان خود ارائه دهد</a:t>
            </a:r>
            <a:r>
              <a:rPr lang="en-US" sz="1600"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a:t>
            </a:r>
            <a:endParaRPr lang="en-US" sz="1600" dirty="0">
              <a:solidFill>
                <a:schemeClr val="accent4">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50000"/>
              </a:lnSpc>
              <a:spcBef>
                <a:spcPts val="0"/>
              </a:spcBef>
              <a:spcAft>
                <a:spcPts val="800"/>
              </a:spcAft>
            </a:pPr>
            <a:r>
              <a:rPr lang="ar-SA" sz="1600"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محصولات این مجموعه که از سال های قبل، تحت عنوان برند دیگری به بازار عرضه میشد، از اواخر سال 1400 با تغییر نام برند خود، فصل جدیدی از فعالیت خود را آغاز کرده است. تمامی محصولات این شرکت، حاصل دانش فنی و طراحی متخصصان ایرانی بوده که در کنار رقابت با برندهای مطرح دنیا در این حوزه، نیاز بازار داخل را به خوبی برآورده ساخته است. مجموعه</a:t>
            </a:r>
            <a:r>
              <a:rPr lang="en-US" sz="1600"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 DGP</a:t>
            </a:r>
            <a:r>
              <a:rPr lang="ar-SA" sz="1600" dirty="0">
                <a:solidFill>
                  <a:schemeClr val="accent4">
                    <a:lumMod val="20000"/>
                    <a:lumOff val="80000"/>
                  </a:schemeClr>
                </a:solidFill>
                <a:effectLst/>
                <a:latin typeface="Calibri" panose="020F0502020204030204" pitchFamily="34" charset="0"/>
                <a:ea typeface="Calibri" panose="020F0502020204030204" pitchFamily="34" charset="0"/>
                <a:cs typeface="Peyda" pitchFamily="2" charset="-78"/>
              </a:rPr>
              <a:t>، در نظر دارد با حمایت و نظرات سازنده شما عزیزان و با افزایش سطح کیفی محصولات، همواره به ارتقا تعهدات و خدمات خود بپردازد و جایگاه خود را علاوه بر بازار داخل، در بازارهای خارجی نیز حفظ و گسترش دهد</a:t>
            </a:r>
            <a:r>
              <a:rPr lang="en-US" sz="1600" dirty="0">
                <a:solidFill>
                  <a:schemeClr val="accent4">
                    <a:lumMod val="20000"/>
                    <a:lumOff val="80000"/>
                  </a:schemeClr>
                </a:solidFill>
                <a:effectLst/>
                <a:latin typeface="Peyda" pitchFamily="2" charset="-78"/>
                <a:ea typeface="Calibri" panose="020F0502020204030204" pitchFamily="34" charset="0"/>
                <a:cs typeface="Arial" panose="020B0604020202020204" pitchFamily="34" charset="0"/>
              </a:rPr>
              <a:t>.</a:t>
            </a:r>
            <a:endParaRPr lang="en-US" sz="1600" dirty="0">
              <a:solidFill>
                <a:schemeClr val="accent4">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pPr algn="just"/>
            <a:endParaRPr lang="en-US" dirty="0"/>
          </a:p>
        </p:txBody>
      </p:sp>
    </p:spTree>
    <p:extLst>
      <p:ext uri="{BB962C8B-B14F-4D97-AF65-F5344CB8AC3E}">
        <p14:creationId xmlns:p14="http://schemas.microsoft.com/office/powerpoint/2010/main" val="192466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8419381" y="1596052"/>
            <a:ext cx="2502425" cy="439782"/>
          </a:xfrm>
        </p:spPr>
        <p:txBody>
          <a:bodyPr>
            <a:noAutofit/>
          </a:bodyPr>
          <a:lstStyle/>
          <a:p>
            <a:pPr algn="r"/>
            <a:r>
              <a:rPr lang="fa-IR" sz="1800" dirty="0">
                <a:latin typeface="Peyda SemBd" pitchFamily="2" charset="-78"/>
                <a:cs typeface="Peyda SemBd" pitchFamily="2" charset="-78"/>
              </a:rPr>
              <a:t>دسته‌بندی  محصولات</a:t>
            </a:r>
            <a:br>
              <a:rPr lang="en-US" sz="1800" dirty="0">
                <a:latin typeface="Peyda SemBd" pitchFamily="2" charset="-78"/>
                <a:cs typeface="Peyda SemBd" pitchFamily="2" charset="-78"/>
              </a:rPr>
            </a:br>
            <a:endParaRPr lang="en-US" sz="1800" dirty="0">
              <a:latin typeface="Peyda SemBd" pitchFamily="2" charset="-78"/>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5</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alphaModFix amt="35000"/>
            <a:duotone>
              <a:schemeClr val="accent4">
                <a:shade val="45000"/>
                <a:satMod val="135000"/>
              </a:schemeClr>
              <a:prstClr val="white"/>
            </a:duotone>
            <a:extLst>
              <a:ext uri="{28A0092B-C50C-407E-A947-70E740481C1C}">
                <a14:useLocalDpi xmlns:a14="http://schemas.microsoft.com/office/drawing/2010/main" val="0"/>
              </a:ext>
            </a:extLst>
          </a:blip>
          <a:srcRect r="61213"/>
          <a:stretch/>
        </p:blipFill>
        <p:spPr>
          <a:xfrm>
            <a:off x="-751440" y="0"/>
            <a:ext cx="2689933" cy="6858001"/>
          </a:xfrm>
          <a:prstGeom prst="rect">
            <a:avLst/>
          </a:prstGeom>
        </p:spPr>
      </p:pic>
      <p:sp>
        <p:nvSpPr>
          <p:cNvPr id="3" name="TextBox 2">
            <a:extLst>
              <a:ext uri="{FF2B5EF4-FFF2-40B4-BE49-F238E27FC236}">
                <a16:creationId xmlns:a16="http://schemas.microsoft.com/office/drawing/2014/main" id="{A4C56476-A571-46A8-9A3B-4E0AADD349FE}"/>
              </a:ext>
            </a:extLst>
          </p:cNvPr>
          <p:cNvSpPr txBox="1"/>
          <p:nvPr/>
        </p:nvSpPr>
        <p:spPr>
          <a:xfrm>
            <a:off x="4184024" y="2551837"/>
            <a:ext cx="4011070" cy="1754326"/>
          </a:xfrm>
          <a:prstGeom prst="rect">
            <a:avLst/>
          </a:prstGeom>
          <a:solidFill>
            <a:srgbClr val="FFF2CC">
              <a:alpha val="33000"/>
            </a:srgbClr>
          </a:solidFill>
          <a:ln>
            <a:noFill/>
          </a:ln>
        </p:spPr>
        <p:txBody>
          <a:bodyPr wrap="square" rtlCol="0">
            <a:spAutoFit/>
          </a:bodyPr>
          <a:lstStyle/>
          <a:p>
            <a:pPr marL="285750" indent="-285750">
              <a:buFont typeface="Arial" panose="020B0604020202020204" pitchFamily="34" charset="0"/>
              <a:buChar char="•"/>
            </a:pPr>
            <a:r>
              <a:rPr lang="en-US" dirty="0">
                <a:latin typeface="qualy" panose="02000800000000000000" pitchFamily="2" charset="0"/>
                <a:ea typeface="Revonza" panose="02000600000000000000" pitchFamily="2" charset="0"/>
              </a:rPr>
              <a:t>PLC</a:t>
            </a:r>
          </a:p>
          <a:p>
            <a:pPr marL="285750" indent="-285750">
              <a:buFont typeface="Arial" panose="020B0604020202020204" pitchFamily="34" charset="0"/>
              <a:buChar char="•"/>
            </a:pPr>
            <a:r>
              <a:rPr lang="en-US" dirty="0">
                <a:latin typeface="qualy" panose="02000800000000000000" pitchFamily="2" charset="0"/>
                <a:ea typeface="Revonza" panose="02000600000000000000" pitchFamily="2" charset="0"/>
              </a:rPr>
              <a:t>Expansions</a:t>
            </a:r>
          </a:p>
          <a:p>
            <a:pPr marL="285750" indent="-285750">
              <a:buFont typeface="Arial" panose="020B0604020202020204" pitchFamily="34" charset="0"/>
              <a:buChar char="•"/>
            </a:pPr>
            <a:r>
              <a:rPr lang="en-US" dirty="0">
                <a:latin typeface="qualy" panose="02000800000000000000" pitchFamily="2" charset="0"/>
                <a:ea typeface="Revonza" panose="02000600000000000000" pitchFamily="2" charset="0"/>
              </a:rPr>
              <a:t>Controllers</a:t>
            </a:r>
          </a:p>
          <a:p>
            <a:pPr marL="285750" indent="-285750">
              <a:buFont typeface="Arial" panose="020B0604020202020204" pitchFamily="34" charset="0"/>
              <a:buChar char="•"/>
            </a:pPr>
            <a:r>
              <a:rPr lang="en-US" dirty="0">
                <a:latin typeface="qualy" panose="02000800000000000000" pitchFamily="2" charset="0"/>
                <a:ea typeface="Revonza" panose="02000600000000000000" pitchFamily="2" charset="0"/>
              </a:rPr>
              <a:t>HMI</a:t>
            </a:r>
          </a:p>
          <a:p>
            <a:pPr marL="285750" indent="-285750">
              <a:buFont typeface="Arial" panose="020B0604020202020204" pitchFamily="34" charset="0"/>
              <a:buChar char="•"/>
            </a:pPr>
            <a:r>
              <a:rPr lang="en-US" dirty="0">
                <a:latin typeface="qualy" panose="02000800000000000000" pitchFamily="2" charset="0"/>
                <a:ea typeface="Revonza" panose="02000600000000000000" pitchFamily="2" charset="0"/>
              </a:rPr>
              <a:t>Programmer cable</a:t>
            </a:r>
          </a:p>
          <a:p>
            <a:pPr marL="285750" indent="-285750">
              <a:buFont typeface="Arial" panose="020B0604020202020204" pitchFamily="34" charset="0"/>
              <a:buChar char="•"/>
            </a:pPr>
            <a:endParaRPr lang="en-US" dirty="0">
              <a:latin typeface="qualy" panose="02000800000000000000" pitchFamily="2" charset="0"/>
              <a:ea typeface="Revonza" panose="02000600000000000000" pitchFamily="2" charset="0"/>
            </a:endParaRPr>
          </a:p>
        </p:txBody>
      </p:sp>
    </p:spTree>
    <p:extLst>
      <p:ext uri="{BB962C8B-B14F-4D97-AF65-F5344CB8AC3E}">
        <p14:creationId xmlns:p14="http://schemas.microsoft.com/office/powerpoint/2010/main" val="4134076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6096000" y="1405209"/>
            <a:ext cx="926666" cy="405275"/>
          </a:xfrm>
        </p:spPr>
        <p:txBody>
          <a:bodyPr>
            <a:noAutofit/>
          </a:bodyPr>
          <a:lstStyle/>
          <a:p>
            <a:pPr algn="r"/>
            <a:r>
              <a:rPr lang="en-US" sz="2400" dirty="0">
                <a:latin typeface="qualy" panose="02000800000000000000" pitchFamily="2" charset="0"/>
                <a:cs typeface="Peyda SemBd" pitchFamily="2" charset="-78"/>
              </a:rPr>
              <a:t>PLC</a:t>
            </a:r>
            <a:endParaRPr lang="en-US" sz="2000" dirty="0">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6</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alphaModFix amt="35000"/>
            <a:duotone>
              <a:schemeClr val="accent4">
                <a:shade val="45000"/>
                <a:satMod val="135000"/>
              </a:schemeClr>
              <a:prstClr val="white"/>
            </a:duotone>
            <a:extLst>
              <a:ext uri="{28A0092B-C50C-407E-A947-70E740481C1C}">
                <a14:useLocalDpi xmlns:a14="http://schemas.microsoft.com/office/drawing/2010/main" val="0"/>
              </a:ext>
            </a:extLst>
          </a:blip>
          <a:srcRect r="61213"/>
          <a:stretch/>
        </p:blipFill>
        <p:spPr>
          <a:xfrm>
            <a:off x="-751440" y="0"/>
            <a:ext cx="2689933" cy="6858001"/>
          </a:xfrm>
          <a:prstGeom prst="rect">
            <a:avLst/>
          </a:prstGeom>
          <a:noFill/>
        </p:spPr>
      </p:pic>
      <p:sp>
        <p:nvSpPr>
          <p:cNvPr id="7" name="TextBox 6">
            <a:extLst>
              <a:ext uri="{FF2B5EF4-FFF2-40B4-BE49-F238E27FC236}">
                <a16:creationId xmlns:a16="http://schemas.microsoft.com/office/drawing/2014/main" id="{4CBC154B-51D2-4694-9B90-97B8E4D7F7B4}"/>
              </a:ext>
            </a:extLst>
          </p:cNvPr>
          <p:cNvSpPr txBox="1"/>
          <p:nvPr/>
        </p:nvSpPr>
        <p:spPr>
          <a:xfrm>
            <a:off x="2942734" y="2260120"/>
            <a:ext cx="2689933" cy="646331"/>
          </a:xfrm>
          <a:prstGeom prst="rect">
            <a:avLst/>
          </a:prstGeom>
          <a:noFill/>
        </p:spPr>
        <p:txBody>
          <a:bodyPr wrap="square" rtlCol="0">
            <a:spAutoFit/>
          </a:bodyPr>
          <a:lstStyle/>
          <a:p>
            <a:pPr algn="ctr"/>
            <a:r>
              <a:rPr lang="en-US" sz="1800" dirty="0">
                <a:latin typeface="Bahnschrift" panose="020B0502040204020203" pitchFamily="34" charset="0"/>
              </a:rPr>
              <a:t>Programmable with </a:t>
            </a:r>
            <a:r>
              <a:rPr lang="en-US" sz="1800" dirty="0">
                <a:solidFill>
                  <a:srgbClr val="03AD65"/>
                </a:solidFill>
                <a:latin typeface="Bahnschrift" panose="020B0502040204020203" pitchFamily="34" charset="0"/>
              </a:rPr>
              <a:t>WPLSOFT</a:t>
            </a:r>
            <a:endParaRPr lang="en-US" dirty="0">
              <a:solidFill>
                <a:srgbClr val="03AD65"/>
              </a:solidFill>
            </a:endParaRPr>
          </a:p>
        </p:txBody>
      </p:sp>
      <p:sp>
        <p:nvSpPr>
          <p:cNvPr id="8" name="TextBox 7">
            <a:extLst>
              <a:ext uri="{FF2B5EF4-FFF2-40B4-BE49-F238E27FC236}">
                <a16:creationId xmlns:a16="http://schemas.microsoft.com/office/drawing/2014/main" id="{F96A0DFC-28DC-4937-855C-6B661FAF7151}"/>
              </a:ext>
            </a:extLst>
          </p:cNvPr>
          <p:cNvSpPr txBox="1"/>
          <p:nvPr/>
        </p:nvSpPr>
        <p:spPr>
          <a:xfrm>
            <a:off x="7904299" y="2260119"/>
            <a:ext cx="2689933" cy="646331"/>
          </a:xfrm>
          <a:prstGeom prst="rect">
            <a:avLst/>
          </a:prstGeom>
          <a:noFill/>
        </p:spPr>
        <p:txBody>
          <a:bodyPr wrap="square" rtlCol="0">
            <a:spAutoFit/>
          </a:bodyPr>
          <a:lstStyle/>
          <a:p>
            <a:pPr algn="ctr"/>
            <a:r>
              <a:rPr lang="en-US" sz="1800" dirty="0">
                <a:latin typeface="Bahnschrift" panose="020B0502040204020203" pitchFamily="34" charset="0"/>
              </a:rPr>
              <a:t>Programmable with </a:t>
            </a:r>
            <a:r>
              <a:rPr lang="en-US" sz="1800" dirty="0">
                <a:solidFill>
                  <a:srgbClr val="01989A"/>
                </a:solidFill>
                <a:latin typeface="Bahnschrift" panose="020B0502040204020203" pitchFamily="34" charset="0"/>
              </a:rPr>
              <a:t>LOGOSOFT</a:t>
            </a:r>
            <a:endParaRPr lang="en-US" dirty="0">
              <a:solidFill>
                <a:srgbClr val="01989A"/>
              </a:solidFill>
            </a:endParaRPr>
          </a:p>
        </p:txBody>
      </p:sp>
      <p:pic>
        <p:nvPicPr>
          <p:cNvPr id="10" name="Picture 9">
            <a:extLst>
              <a:ext uri="{FF2B5EF4-FFF2-40B4-BE49-F238E27FC236}">
                <a16:creationId xmlns:a16="http://schemas.microsoft.com/office/drawing/2014/main" id="{199761E3-C270-4563-9F57-D6499C15B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9146" y="3261587"/>
            <a:ext cx="2903521" cy="3275560"/>
          </a:xfrm>
          <a:prstGeom prst="rect">
            <a:avLst/>
          </a:prstGeom>
        </p:spPr>
      </p:pic>
      <p:sp>
        <p:nvSpPr>
          <p:cNvPr id="12" name="TextBox 11">
            <a:extLst>
              <a:ext uri="{FF2B5EF4-FFF2-40B4-BE49-F238E27FC236}">
                <a16:creationId xmlns:a16="http://schemas.microsoft.com/office/drawing/2014/main" id="{9AFE3FC7-300B-407E-9E43-677B1C477315}"/>
              </a:ext>
            </a:extLst>
          </p:cNvPr>
          <p:cNvSpPr txBox="1"/>
          <p:nvPr/>
        </p:nvSpPr>
        <p:spPr>
          <a:xfrm>
            <a:off x="3644686" y="3394494"/>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14SS2R</a:t>
            </a:r>
          </a:p>
        </p:txBody>
      </p:sp>
      <p:pic>
        <p:nvPicPr>
          <p:cNvPr id="14" name="Picture 13">
            <a:extLst>
              <a:ext uri="{FF2B5EF4-FFF2-40B4-BE49-F238E27FC236}">
                <a16:creationId xmlns:a16="http://schemas.microsoft.com/office/drawing/2014/main" id="{CC8A20AD-D60D-42E8-B561-222238826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6024" y="3763826"/>
            <a:ext cx="1841247" cy="2169727"/>
          </a:xfrm>
          <a:prstGeom prst="rect">
            <a:avLst/>
          </a:prstGeom>
        </p:spPr>
      </p:pic>
      <p:sp>
        <p:nvSpPr>
          <p:cNvPr id="15" name="TextBox 14">
            <a:extLst>
              <a:ext uri="{FF2B5EF4-FFF2-40B4-BE49-F238E27FC236}">
                <a16:creationId xmlns:a16="http://schemas.microsoft.com/office/drawing/2014/main" id="{10E41AAB-5823-41EB-9B2E-DE96720FD322}"/>
              </a:ext>
            </a:extLst>
          </p:cNvPr>
          <p:cNvSpPr txBox="1"/>
          <p:nvPr/>
        </p:nvSpPr>
        <p:spPr>
          <a:xfrm>
            <a:off x="3669025" y="3408690"/>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14ss2t</a:t>
            </a:r>
          </a:p>
        </p:txBody>
      </p:sp>
      <p:pic>
        <p:nvPicPr>
          <p:cNvPr id="17" name="Picture 16">
            <a:extLst>
              <a:ext uri="{FF2B5EF4-FFF2-40B4-BE49-F238E27FC236}">
                <a16:creationId xmlns:a16="http://schemas.microsoft.com/office/drawing/2014/main" id="{3AD10446-7C53-4FBD-B596-BF9F83F6E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0875" y="3774965"/>
            <a:ext cx="1886050" cy="2224043"/>
          </a:xfrm>
          <a:prstGeom prst="rect">
            <a:avLst/>
          </a:prstGeom>
        </p:spPr>
      </p:pic>
      <p:sp>
        <p:nvSpPr>
          <p:cNvPr id="18" name="TextBox 17">
            <a:extLst>
              <a:ext uri="{FF2B5EF4-FFF2-40B4-BE49-F238E27FC236}">
                <a16:creationId xmlns:a16="http://schemas.microsoft.com/office/drawing/2014/main" id="{C002A37D-70F3-4E6B-A965-D3B80C80E260}"/>
              </a:ext>
            </a:extLst>
          </p:cNvPr>
          <p:cNvSpPr txBox="1"/>
          <p:nvPr/>
        </p:nvSpPr>
        <p:spPr>
          <a:xfrm>
            <a:off x="3724753" y="3359232"/>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10sxr</a:t>
            </a:r>
          </a:p>
        </p:txBody>
      </p:sp>
      <p:pic>
        <p:nvPicPr>
          <p:cNvPr id="20" name="Picture 19">
            <a:extLst>
              <a:ext uri="{FF2B5EF4-FFF2-40B4-BE49-F238E27FC236}">
                <a16:creationId xmlns:a16="http://schemas.microsoft.com/office/drawing/2014/main" id="{6BDA40B6-8D1B-48BD-9F52-4DF4B2828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2571" y="3792218"/>
            <a:ext cx="1921387" cy="2264163"/>
          </a:xfrm>
          <a:prstGeom prst="rect">
            <a:avLst/>
          </a:prstGeom>
        </p:spPr>
      </p:pic>
      <p:sp>
        <p:nvSpPr>
          <p:cNvPr id="21" name="TextBox 20">
            <a:extLst>
              <a:ext uri="{FF2B5EF4-FFF2-40B4-BE49-F238E27FC236}">
                <a16:creationId xmlns:a16="http://schemas.microsoft.com/office/drawing/2014/main" id="{15B4FA4A-640D-4E5C-A8B8-00164550A8E3}"/>
              </a:ext>
            </a:extLst>
          </p:cNvPr>
          <p:cNvSpPr txBox="1"/>
          <p:nvPr/>
        </p:nvSpPr>
        <p:spPr>
          <a:xfrm>
            <a:off x="3692990" y="3377718"/>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10sxt</a:t>
            </a:r>
          </a:p>
        </p:txBody>
      </p:sp>
      <p:pic>
        <p:nvPicPr>
          <p:cNvPr id="23" name="Picture 22">
            <a:extLst>
              <a:ext uri="{FF2B5EF4-FFF2-40B4-BE49-F238E27FC236}">
                <a16:creationId xmlns:a16="http://schemas.microsoft.com/office/drawing/2014/main" id="{50457654-38C7-4036-B18C-39E3A56864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5853" y="3774965"/>
            <a:ext cx="1968702" cy="2321506"/>
          </a:xfrm>
          <a:prstGeom prst="rect">
            <a:avLst/>
          </a:prstGeom>
        </p:spPr>
      </p:pic>
      <p:sp>
        <p:nvSpPr>
          <p:cNvPr id="24" name="TextBox 23">
            <a:extLst>
              <a:ext uri="{FF2B5EF4-FFF2-40B4-BE49-F238E27FC236}">
                <a16:creationId xmlns:a16="http://schemas.microsoft.com/office/drawing/2014/main" id="{ED0A74F1-1659-4787-AF5F-BC617874B669}"/>
              </a:ext>
            </a:extLst>
          </p:cNvPr>
          <p:cNvSpPr txBox="1"/>
          <p:nvPr/>
        </p:nvSpPr>
        <p:spPr>
          <a:xfrm>
            <a:off x="8937634" y="3359232"/>
            <a:ext cx="1276710" cy="369332"/>
          </a:xfrm>
          <a:prstGeom prst="rect">
            <a:avLst/>
          </a:prstGeom>
          <a:noFill/>
        </p:spPr>
        <p:txBody>
          <a:bodyPr wrap="square" rtlCol="0">
            <a:spAutoFit/>
          </a:bodyPr>
          <a:lstStyle/>
          <a:p>
            <a:r>
              <a:rPr lang="en-US" dirty="0">
                <a:solidFill>
                  <a:srgbClr val="01989A"/>
                </a:solidFill>
                <a:latin typeface="LEMON MILK" panose="00000500000000000000" pitchFamily="50" charset="0"/>
              </a:rPr>
              <a:t>230rce</a:t>
            </a:r>
          </a:p>
        </p:txBody>
      </p:sp>
      <p:pic>
        <p:nvPicPr>
          <p:cNvPr id="26" name="Picture 25">
            <a:extLst>
              <a:ext uri="{FF2B5EF4-FFF2-40B4-BE49-F238E27FC236}">
                <a16:creationId xmlns:a16="http://schemas.microsoft.com/office/drawing/2014/main" id="{E7EFF387-F710-4A8C-85C9-B5DDAAD4F6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7126" y="3779422"/>
            <a:ext cx="1942700" cy="2290845"/>
          </a:xfrm>
          <a:prstGeom prst="rect">
            <a:avLst/>
          </a:prstGeom>
        </p:spPr>
      </p:pic>
      <p:sp>
        <p:nvSpPr>
          <p:cNvPr id="27" name="TextBox 26">
            <a:extLst>
              <a:ext uri="{FF2B5EF4-FFF2-40B4-BE49-F238E27FC236}">
                <a16:creationId xmlns:a16="http://schemas.microsoft.com/office/drawing/2014/main" id="{0E4C55C7-F7C4-4DD3-A018-F3DB2B7620FB}"/>
              </a:ext>
            </a:extLst>
          </p:cNvPr>
          <p:cNvSpPr txBox="1"/>
          <p:nvPr/>
        </p:nvSpPr>
        <p:spPr>
          <a:xfrm>
            <a:off x="8664920" y="3359232"/>
            <a:ext cx="1276710" cy="369332"/>
          </a:xfrm>
          <a:prstGeom prst="rect">
            <a:avLst/>
          </a:prstGeom>
          <a:noFill/>
        </p:spPr>
        <p:txBody>
          <a:bodyPr wrap="square" rtlCol="0">
            <a:spAutoFit/>
          </a:bodyPr>
          <a:lstStyle/>
          <a:p>
            <a:r>
              <a:rPr lang="en-US" dirty="0">
                <a:solidFill>
                  <a:srgbClr val="01989A"/>
                </a:solidFill>
                <a:latin typeface="LEMON MILK" panose="00000500000000000000" pitchFamily="50" charset="0"/>
              </a:rPr>
              <a:t>24rce</a:t>
            </a:r>
          </a:p>
        </p:txBody>
      </p:sp>
    </p:spTree>
    <p:extLst>
      <p:ext uri="{BB962C8B-B14F-4D97-AF65-F5344CB8AC3E}">
        <p14:creationId xmlns:p14="http://schemas.microsoft.com/office/powerpoint/2010/main" val="1908463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25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25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25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25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250"/>
                                        <p:tgtEl>
                                          <p:spTgt spid="21"/>
                                        </p:tgtEl>
                                      </p:cBhvr>
                                    </p:animEffect>
                                  </p:childTnLst>
                                </p:cTn>
                              </p:par>
                              <p:par>
                                <p:cTn id="56" presetID="16" presetClass="entr" presetSubtype="21"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25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250"/>
                                        <p:tgtEl>
                                          <p:spTgt spid="24"/>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25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barn(inVertical)">
                                      <p:cBhvr>
                                        <p:cTn id="83" dur="250"/>
                                        <p:tgtEl>
                                          <p:spTgt spid="27"/>
                                        </p:tgtEl>
                                      </p:cBhvr>
                                    </p:animEffect>
                                  </p:childTnLst>
                                </p:cTn>
                              </p:par>
                              <p:par>
                                <p:cTn id="84" presetID="16" presetClass="entr" presetSubtype="21"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barn(inVertical)">
                                      <p:cBhvr>
                                        <p:cTn id="86" dur="25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2" grpId="1"/>
      <p:bldP spid="15" grpId="0"/>
      <p:bldP spid="15" grpId="1"/>
      <p:bldP spid="18" grpId="0"/>
      <p:bldP spid="18" grpId="1"/>
      <p:bldP spid="21" grpId="0"/>
      <p:bldP spid="21" grpId="1"/>
      <p:bldP spid="24" grpId="0"/>
      <p:bldP spid="24" grpId="1"/>
      <p:bldP spid="27" grpId="0"/>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5912584" y="1679399"/>
            <a:ext cx="1756399" cy="405275"/>
          </a:xfrm>
        </p:spPr>
        <p:txBody>
          <a:bodyPr>
            <a:noAutofit/>
          </a:bodyPr>
          <a:lstStyle/>
          <a:p>
            <a:pPr algn="r"/>
            <a:r>
              <a:rPr lang="en-US" sz="2400" dirty="0">
                <a:latin typeface="qualy" panose="02000800000000000000" pitchFamily="2" charset="0"/>
                <a:cs typeface="Peyda SemBd" pitchFamily="2" charset="-78"/>
              </a:rPr>
              <a:t>PLC panel</a:t>
            </a:r>
            <a:endParaRPr lang="en-US" sz="2000" dirty="0">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7</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duotone>
              <a:prstClr val="black"/>
              <a:srgbClr val="24ABBF">
                <a:tint val="45000"/>
                <a:satMod val="400000"/>
              </a:srgbClr>
            </a:duotone>
            <a:alphaModFix amt="63000"/>
            <a:extLst>
              <a:ext uri="{BEBA8EAE-BF5A-486C-A8C5-ECC9F3942E4B}">
                <a14:imgProps xmlns:a14="http://schemas.microsoft.com/office/drawing/2010/main">
                  <a14:imgLayer r:embed="rId4">
                    <a14:imgEffect>
                      <a14:artisticCrisscrossEtching/>
                    </a14:imgEffect>
                    <a14:imgEffect>
                      <a14:brightnessContrast bright="46000" contrast="-40000"/>
                    </a14:imgEffect>
                  </a14:imgLayer>
                </a14:imgProps>
              </a:ext>
              <a:ext uri="{28A0092B-C50C-407E-A947-70E740481C1C}">
                <a14:useLocalDpi xmlns:a14="http://schemas.microsoft.com/office/drawing/2010/main" val="0"/>
              </a:ext>
            </a:extLst>
          </a:blip>
          <a:srcRect r="61213"/>
          <a:stretch/>
        </p:blipFill>
        <p:spPr>
          <a:xfrm>
            <a:off x="-751440" y="0"/>
            <a:ext cx="2689933" cy="6858001"/>
          </a:xfrm>
          <a:prstGeom prst="rect">
            <a:avLst/>
          </a:prstGeom>
          <a:noFill/>
        </p:spPr>
      </p:pic>
      <p:pic>
        <p:nvPicPr>
          <p:cNvPr id="9" name="Picture 8">
            <a:extLst>
              <a:ext uri="{FF2B5EF4-FFF2-40B4-BE49-F238E27FC236}">
                <a16:creationId xmlns:a16="http://schemas.microsoft.com/office/drawing/2014/main" id="{A8324FA9-FC32-4FC4-BB6A-976D441108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96" t="11643" r="10635" b="16244"/>
          <a:stretch/>
        </p:blipFill>
        <p:spPr>
          <a:xfrm>
            <a:off x="2803275" y="3429000"/>
            <a:ext cx="3109309" cy="2215166"/>
          </a:xfrm>
          <a:prstGeom prst="rect">
            <a:avLst/>
          </a:prstGeom>
        </p:spPr>
      </p:pic>
      <p:sp>
        <p:nvSpPr>
          <p:cNvPr id="11" name="TextBox 10">
            <a:extLst>
              <a:ext uri="{FF2B5EF4-FFF2-40B4-BE49-F238E27FC236}">
                <a16:creationId xmlns:a16="http://schemas.microsoft.com/office/drawing/2014/main" id="{B30E7F59-2A57-43E0-A8B8-18681F42AD1E}"/>
              </a:ext>
            </a:extLst>
          </p:cNvPr>
          <p:cNvSpPr txBox="1"/>
          <p:nvPr/>
        </p:nvSpPr>
        <p:spPr>
          <a:xfrm>
            <a:off x="3730994" y="2975020"/>
            <a:ext cx="1253869" cy="369332"/>
          </a:xfrm>
          <a:prstGeom prst="rect">
            <a:avLst/>
          </a:prstGeom>
          <a:noFill/>
        </p:spPr>
        <p:txBody>
          <a:bodyPr wrap="none" rtlCol="0">
            <a:spAutoFit/>
          </a:bodyPr>
          <a:lstStyle/>
          <a:p>
            <a:r>
              <a:rPr lang="en-US" dirty="0">
                <a:solidFill>
                  <a:srgbClr val="24ABBF"/>
                </a:solidFill>
                <a:latin typeface="LEMON MILK" panose="00000500000000000000" pitchFamily="50" charset="0"/>
              </a:rPr>
              <a:t>TD+ ai24</a:t>
            </a:r>
          </a:p>
        </p:txBody>
      </p:sp>
      <p:pic>
        <p:nvPicPr>
          <p:cNvPr id="16" name="Picture 15">
            <a:extLst>
              <a:ext uri="{FF2B5EF4-FFF2-40B4-BE49-F238E27FC236}">
                <a16:creationId xmlns:a16="http://schemas.microsoft.com/office/drawing/2014/main" id="{2200F6A4-7E5E-49DE-968D-FCD4640006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63" t="7511" r="10124" b="11174"/>
          <a:stretch/>
        </p:blipFill>
        <p:spPr>
          <a:xfrm>
            <a:off x="7873939" y="3429000"/>
            <a:ext cx="3151367" cy="2215166"/>
          </a:xfrm>
          <a:prstGeom prst="rect">
            <a:avLst/>
          </a:prstGeom>
        </p:spPr>
      </p:pic>
      <p:sp>
        <p:nvSpPr>
          <p:cNvPr id="25" name="TextBox 24">
            <a:extLst>
              <a:ext uri="{FF2B5EF4-FFF2-40B4-BE49-F238E27FC236}">
                <a16:creationId xmlns:a16="http://schemas.microsoft.com/office/drawing/2014/main" id="{8AF12B1A-70BC-4C22-8A3C-85E0C977317E}"/>
              </a:ext>
            </a:extLst>
          </p:cNvPr>
          <p:cNvSpPr txBox="1"/>
          <p:nvPr/>
        </p:nvSpPr>
        <p:spPr>
          <a:xfrm>
            <a:off x="8822687" y="2975020"/>
            <a:ext cx="1418978" cy="369332"/>
          </a:xfrm>
          <a:prstGeom prst="rect">
            <a:avLst/>
          </a:prstGeom>
          <a:noFill/>
        </p:spPr>
        <p:txBody>
          <a:bodyPr wrap="none" rtlCol="0">
            <a:spAutoFit/>
          </a:bodyPr>
          <a:lstStyle/>
          <a:p>
            <a:r>
              <a:rPr lang="en-US" dirty="0">
                <a:solidFill>
                  <a:srgbClr val="24ABBF"/>
                </a:solidFill>
                <a:latin typeface="LEMON MILK" panose="00000500000000000000" pitchFamily="50" charset="0"/>
              </a:rPr>
              <a:t>TD+ ai220</a:t>
            </a:r>
          </a:p>
        </p:txBody>
      </p:sp>
      <p:sp>
        <p:nvSpPr>
          <p:cNvPr id="28" name="TextBox 27">
            <a:extLst>
              <a:ext uri="{FF2B5EF4-FFF2-40B4-BE49-F238E27FC236}">
                <a16:creationId xmlns:a16="http://schemas.microsoft.com/office/drawing/2014/main" id="{D79E2B39-FA4C-46A4-90B2-7FB638FD35FC}"/>
              </a:ext>
            </a:extLst>
          </p:cNvPr>
          <p:cNvSpPr txBox="1"/>
          <p:nvPr/>
        </p:nvSpPr>
        <p:spPr>
          <a:xfrm>
            <a:off x="3730994" y="2975020"/>
            <a:ext cx="1481496" cy="369332"/>
          </a:xfrm>
          <a:prstGeom prst="rect">
            <a:avLst/>
          </a:prstGeom>
          <a:noFill/>
        </p:spPr>
        <p:txBody>
          <a:bodyPr wrap="none" rtlCol="0">
            <a:spAutoFit/>
          </a:bodyPr>
          <a:lstStyle/>
          <a:p>
            <a:r>
              <a:rPr lang="en-US" dirty="0">
                <a:solidFill>
                  <a:srgbClr val="24ABBF"/>
                </a:solidFill>
                <a:latin typeface="LEMON MILK" panose="00000500000000000000" pitchFamily="50" charset="0"/>
              </a:rPr>
              <a:t>TD+ atx24</a:t>
            </a:r>
          </a:p>
        </p:txBody>
      </p:sp>
      <p:sp>
        <p:nvSpPr>
          <p:cNvPr id="29" name="TextBox 28">
            <a:extLst>
              <a:ext uri="{FF2B5EF4-FFF2-40B4-BE49-F238E27FC236}">
                <a16:creationId xmlns:a16="http://schemas.microsoft.com/office/drawing/2014/main" id="{0541BD72-A689-4B2D-AEF3-95B637DD99A9}"/>
              </a:ext>
            </a:extLst>
          </p:cNvPr>
          <p:cNvSpPr txBox="1"/>
          <p:nvPr/>
        </p:nvSpPr>
        <p:spPr>
          <a:xfrm>
            <a:off x="8822687" y="2975020"/>
            <a:ext cx="1646605" cy="369332"/>
          </a:xfrm>
          <a:prstGeom prst="rect">
            <a:avLst/>
          </a:prstGeom>
          <a:noFill/>
        </p:spPr>
        <p:txBody>
          <a:bodyPr wrap="none" rtlCol="0">
            <a:spAutoFit/>
          </a:bodyPr>
          <a:lstStyle/>
          <a:p>
            <a:r>
              <a:rPr lang="en-US" dirty="0">
                <a:solidFill>
                  <a:srgbClr val="24ABBF"/>
                </a:solidFill>
                <a:latin typeface="LEMON MILK" panose="00000500000000000000" pitchFamily="50" charset="0"/>
              </a:rPr>
              <a:t>TD+ atx220</a:t>
            </a:r>
          </a:p>
        </p:txBody>
      </p:sp>
      <p:pic>
        <p:nvPicPr>
          <p:cNvPr id="30" name="Picture 29">
            <a:extLst>
              <a:ext uri="{FF2B5EF4-FFF2-40B4-BE49-F238E27FC236}">
                <a16:creationId xmlns:a16="http://schemas.microsoft.com/office/drawing/2014/main" id="{BA8A1FDE-72AB-4497-88E2-65AAEDF2AC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6757" y="3344352"/>
            <a:ext cx="3459243" cy="2385204"/>
          </a:xfrm>
          <a:prstGeom prst="rect">
            <a:avLst/>
          </a:prstGeom>
        </p:spPr>
      </p:pic>
      <p:pic>
        <p:nvPicPr>
          <p:cNvPr id="31" name="Picture 30">
            <a:extLst>
              <a:ext uri="{FF2B5EF4-FFF2-40B4-BE49-F238E27FC236}">
                <a16:creationId xmlns:a16="http://schemas.microsoft.com/office/drawing/2014/main" id="{A6D4562C-A5D5-450E-9AF1-28A105694A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2554" y="3344352"/>
            <a:ext cx="3459243" cy="2385204"/>
          </a:xfrm>
          <a:prstGeom prst="rect">
            <a:avLst/>
          </a:prstGeom>
        </p:spPr>
      </p:pic>
    </p:spTree>
    <p:extLst>
      <p:ext uri="{BB962C8B-B14F-4D97-AF65-F5344CB8AC3E}">
        <p14:creationId xmlns:p14="http://schemas.microsoft.com/office/powerpoint/2010/main" val="212145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25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25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250"/>
                                        <p:tgtEl>
                                          <p:spTgt spid="28"/>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25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250"/>
                                        <p:tgtEl>
                                          <p:spTgt spid="29"/>
                                        </p:tgtEl>
                                      </p:cBhvr>
                                    </p:animEffect>
                                  </p:childTnLst>
                                </p:cTn>
                              </p:par>
                              <p:par>
                                <p:cTn id="50" presetID="16" presetClass="entr" presetSubtype="21"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25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5" grpId="0"/>
      <p:bldP spid="25" grpId="1"/>
      <p:bldP spid="28" grpId="0"/>
      <p:bldP spid="28" grpId="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5536414" y="1402745"/>
            <a:ext cx="1925053" cy="405275"/>
          </a:xfrm>
        </p:spPr>
        <p:txBody>
          <a:bodyPr>
            <a:noAutofit/>
          </a:bodyPr>
          <a:lstStyle/>
          <a:p>
            <a:pPr algn="r"/>
            <a:r>
              <a:rPr lang="en-US" sz="2400" dirty="0">
                <a:latin typeface="qualy" panose="02000800000000000000" pitchFamily="2" charset="0"/>
                <a:cs typeface="Peyda SemBd" pitchFamily="2" charset="-78"/>
              </a:rPr>
              <a:t>Expansion</a:t>
            </a:r>
            <a:endParaRPr lang="en-US" sz="2000" dirty="0">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8</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alphaModFix amt="35000"/>
            <a:duotone>
              <a:schemeClr val="accent4">
                <a:shade val="45000"/>
                <a:satMod val="135000"/>
              </a:schemeClr>
              <a:prstClr val="white"/>
            </a:duotone>
            <a:extLst>
              <a:ext uri="{28A0092B-C50C-407E-A947-70E740481C1C}">
                <a14:useLocalDpi xmlns:a14="http://schemas.microsoft.com/office/drawing/2010/main" val="0"/>
              </a:ext>
            </a:extLst>
          </a:blip>
          <a:srcRect r="61213"/>
          <a:stretch/>
        </p:blipFill>
        <p:spPr>
          <a:xfrm>
            <a:off x="-751440" y="0"/>
            <a:ext cx="2689933" cy="6858001"/>
          </a:xfrm>
          <a:prstGeom prst="rect">
            <a:avLst/>
          </a:prstGeom>
        </p:spPr>
      </p:pic>
      <p:sp>
        <p:nvSpPr>
          <p:cNvPr id="7" name="TextBox 6">
            <a:extLst>
              <a:ext uri="{FF2B5EF4-FFF2-40B4-BE49-F238E27FC236}">
                <a16:creationId xmlns:a16="http://schemas.microsoft.com/office/drawing/2014/main" id="{4CBC154B-51D2-4694-9B90-97B8E4D7F7B4}"/>
              </a:ext>
            </a:extLst>
          </p:cNvPr>
          <p:cNvSpPr txBox="1"/>
          <p:nvPr/>
        </p:nvSpPr>
        <p:spPr>
          <a:xfrm>
            <a:off x="2942734" y="2260120"/>
            <a:ext cx="2689933" cy="646331"/>
          </a:xfrm>
          <a:prstGeom prst="rect">
            <a:avLst/>
          </a:prstGeom>
          <a:noFill/>
        </p:spPr>
        <p:txBody>
          <a:bodyPr wrap="square" rtlCol="0">
            <a:spAutoFit/>
          </a:bodyPr>
          <a:lstStyle/>
          <a:p>
            <a:pPr algn="ctr"/>
            <a:r>
              <a:rPr lang="en-US" sz="1800" dirty="0">
                <a:latin typeface="Bahnschrift" panose="020B0502040204020203" pitchFamily="34" charset="0"/>
              </a:rPr>
              <a:t>Programmable with </a:t>
            </a:r>
            <a:r>
              <a:rPr lang="en-US" sz="1800" dirty="0">
                <a:solidFill>
                  <a:srgbClr val="03AD65"/>
                </a:solidFill>
                <a:latin typeface="Bahnschrift" panose="020B0502040204020203" pitchFamily="34" charset="0"/>
              </a:rPr>
              <a:t>WPLSOFT</a:t>
            </a:r>
            <a:endParaRPr lang="en-US" dirty="0">
              <a:solidFill>
                <a:srgbClr val="03AD65"/>
              </a:solidFill>
            </a:endParaRPr>
          </a:p>
        </p:txBody>
      </p:sp>
      <p:sp>
        <p:nvSpPr>
          <p:cNvPr id="8" name="TextBox 7">
            <a:extLst>
              <a:ext uri="{FF2B5EF4-FFF2-40B4-BE49-F238E27FC236}">
                <a16:creationId xmlns:a16="http://schemas.microsoft.com/office/drawing/2014/main" id="{F96A0DFC-28DC-4937-855C-6B661FAF7151}"/>
              </a:ext>
            </a:extLst>
          </p:cNvPr>
          <p:cNvSpPr txBox="1"/>
          <p:nvPr/>
        </p:nvSpPr>
        <p:spPr>
          <a:xfrm>
            <a:off x="7904299" y="2260119"/>
            <a:ext cx="2689933" cy="646331"/>
          </a:xfrm>
          <a:prstGeom prst="rect">
            <a:avLst/>
          </a:prstGeom>
          <a:noFill/>
        </p:spPr>
        <p:txBody>
          <a:bodyPr wrap="square" rtlCol="0">
            <a:spAutoFit/>
          </a:bodyPr>
          <a:lstStyle/>
          <a:p>
            <a:pPr algn="ctr"/>
            <a:r>
              <a:rPr lang="en-US" sz="1800" dirty="0">
                <a:latin typeface="Bahnschrift" panose="020B0502040204020203" pitchFamily="34" charset="0"/>
              </a:rPr>
              <a:t>Programmable with </a:t>
            </a:r>
            <a:r>
              <a:rPr lang="en-US" sz="1800" dirty="0">
                <a:solidFill>
                  <a:srgbClr val="01989A"/>
                </a:solidFill>
                <a:latin typeface="Bahnschrift" panose="020B0502040204020203" pitchFamily="34" charset="0"/>
              </a:rPr>
              <a:t>LOGOSOFT</a:t>
            </a:r>
            <a:endParaRPr lang="en-US" dirty="0">
              <a:solidFill>
                <a:srgbClr val="01989A"/>
              </a:solidFill>
            </a:endParaRPr>
          </a:p>
        </p:txBody>
      </p:sp>
      <p:sp>
        <p:nvSpPr>
          <p:cNvPr id="12" name="TextBox 11">
            <a:extLst>
              <a:ext uri="{FF2B5EF4-FFF2-40B4-BE49-F238E27FC236}">
                <a16:creationId xmlns:a16="http://schemas.microsoft.com/office/drawing/2014/main" id="{9AFE3FC7-300B-407E-9E43-677B1C477315}"/>
              </a:ext>
            </a:extLst>
          </p:cNvPr>
          <p:cNvSpPr txBox="1"/>
          <p:nvPr/>
        </p:nvSpPr>
        <p:spPr>
          <a:xfrm>
            <a:off x="3644686" y="3394494"/>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14spr</a:t>
            </a:r>
          </a:p>
        </p:txBody>
      </p:sp>
      <p:sp>
        <p:nvSpPr>
          <p:cNvPr id="24" name="TextBox 23">
            <a:extLst>
              <a:ext uri="{FF2B5EF4-FFF2-40B4-BE49-F238E27FC236}">
                <a16:creationId xmlns:a16="http://schemas.microsoft.com/office/drawing/2014/main" id="{ED0A74F1-1659-4787-AF5F-BC617874B669}"/>
              </a:ext>
            </a:extLst>
          </p:cNvPr>
          <p:cNvSpPr txBox="1"/>
          <p:nvPr/>
        </p:nvSpPr>
        <p:spPr>
          <a:xfrm>
            <a:off x="8646695" y="3359232"/>
            <a:ext cx="1796715" cy="369332"/>
          </a:xfrm>
          <a:prstGeom prst="rect">
            <a:avLst/>
          </a:prstGeom>
          <a:noFill/>
        </p:spPr>
        <p:txBody>
          <a:bodyPr wrap="square" rtlCol="0">
            <a:spAutoFit/>
          </a:bodyPr>
          <a:lstStyle/>
          <a:p>
            <a:r>
              <a:rPr lang="en-US" dirty="0">
                <a:solidFill>
                  <a:srgbClr val="01989A"/>
                </a:solidFill>
                <a:latin typeface="LEMON MILK" panose="00000500000000000000" pitchFamily="50" charset="0"/>
              </a:rPr>
              <a:t>Dm14-230r</a:t>
            </a:r>
          </a:p>
        </p:txBody>
      </p:sp>
      <p:pic>
        <p:nvPicPr>
          <p:cNvPr id="29" name="Picture 28">
            <a:extLst>
              <a:ext uri="{FF2B5EF4-FFF2-40B4-BE49-F238E27FC236}">
                <a16:creationId xmlns:a16="http://schemas.microsoft.com/office/drawing/2014/main" id="{2E191E6F-B86F-47E6-9728-4A4B9038B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286" y="3763826"/>
            <a:ext cx="2467361" cy="2625857"/>
          </a:xfrm>
          <a:prstGeom prst="rect">
            <a:avLst/>
          </a:prstGeom>
        </p:spPr>
      </p:pic>
      <p:pic>
        <p:nvPicPr>
          <p:cNvPr id="31" name="Picture 30">
            <a:extLst>
              <a:ext uri="{FF2B5EF4-FFF2-40B4-BE49-F238E27FC236}">
                <a16:creationId xmlns:a16="http://schemas.microsoft.com/office/drawing/2014/main" id="{1BD61C7A-3D4D-4DB4-833B-215446434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286" y="3763826"/>
            <a:ext cx="2467361" cy="2710205"/>
          </a:xfrm>
          <a:prstGeom prst="rect">
            <a:avLst/>
          </a:prstGeom>
        </p:spPr>
      </p:pic>
      <p:sp>
        <p:nvSpPr>
          <p:cNvPr id="32" name="TextBox 31">
            <a:extLst>
              <a:ext uri="{FF2B5EF4-FFF2-40B4-BE49-F238E27FC236}">
                <a16:creationId xmlns:a16="http://schemas.microsoft.com/office/drawing/2014/main" id="{0265377D-A52F-43F2-B7C4-3AB9C9CE0B08}"/>
              </a:ext>
            </a:extLst>
          </p:cNvPr>
          <p:cNvSpPr txBox="1"/>
          <p:nvPr/>
        </p:nvSpPr>
        <p:spPr>
          <a:xfrm>
            <a:off x="3644686" y="3394494"/>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16spt</a:t>
            </a:r>
          </a:p>
        </p:txBody>
      </p:sp>
      <p:pic>
        <p:nvPicPr>
          <p:cNvPr id="34" name="Picture 33">
            <a:extLst>
              <a:ext uri="{FF2B5EF4-FFF2-40B4-BE49-F238E27FC236}">
                <a16:creationId xmlns:a16="http://schemas.microsoft.com/office/drawing/2014/main" id="{FC69E4B2-5287-4D87-8907-B3D50939A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286" y="3763826"/>
            <a:ext cx="2467361" cy="2710205"/>
          </a:xfrm>
          <a:prstGeom prst="rect">
            <a:avLst/>
          </a:prstGeom>
        </p:spPr>
      </p:pic>
      <p:sp>
        <p:nvSpPr>
          <p:cNvPr id="35" name="TextBox 34">
            <a:extLst>
              <a:ext uri="{FF2B5EF4-FFF2-40B4-BE49-F238E27FC236}">
                <a16:creationId xmlns:a16="http://schemas.microsoft.com/office/drawing/2014/main" id="{CA318F84-F7E4-4E8D-9232-8086007DF794}"/>
              </a:ext>
            </a:extLst>
          </p:cNvPr>
          <p:cNvSpPr txBox="1"/>
          <p:nvPr/>
        </p:nvSpPr>
        <p:spPr>
          <a:xfrm>
            <a:off x="3567594" y="3394494"/>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08snr</a:t>
            </a:r>
          </a:p>
        </p:txBody>
      </p:sp>
      <p:pic>
        <p:nvPicPr>
          <p:cNvPr id="37" name="Picture 36">
            <a:extLst>
              <a:ext uri="{FF2B5EF4-FFF2-40B4-BE49-F238E27FC236}">
                <a16:creationId xmlns:a16="http://schemas.microsoft.com/office/drawing/2014/main" id="{0E14CF9C-0E0C-4763-8166-180090E7B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533" y="3763826"/>
            <a:ext cx="2709061" cy="2883084"/>
          </a:xfrm>
          <a:prstGeom prst="rect">
            <a:avLst/>
          </a:prstGeom>
        </p:spPr>
      </p:pic>
      <p:sp>
        <p:nvSpPr>
          <p:cNvPr id="38" name="TextBox 37">
            <a:extLst>
              <a:ext uri="{FF2B5EF4-FFF2-40B4-BE49-F238E27FC236}">
                <a16:creationId xmlns:a16="http://schemas.microsoft.com/office/drawing/2014/main" id="{B3787F7F-2452-47FE-A350-FAEF461537EB}"/>
              </a:ext>
            </a:extLst>
          </p:cNvPr>
          <p:cNvSpPr txBox="1"/>
          <p:nvPr/>
        </p:nvSpPr>
        <p:spPr>
          <a:xfrm>
            <a:off x="3579655" y="3380041"/>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08sm</a:t>
            </a:r>
          </a:p>
        </p:txBody>
      </p:sp>
      <p:pic>
        <p:nvPicPr>
          <p:cNvPr id="40" name="Picture 39">
            <a:extLst>
              <a:ext uri="{FF2B5EF4-FFF2-40B4-BE49-F238E27FC236}">
                <a16:creationId xmlns:a16="http://schemas.microsoft.com/office/drawing/2014/main" id="{DC47A157-33E3-47C9-870F-96C699B996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0810" y="3778279"/>
            <a:ext cx="2624372" cy="2883084"/>
          </a:xfrm>
          <a:prstGeom prst="rect">
            <a:avLst/>
          </a:prstGeom>
        </p:spPr>
      </p:pic>
      <p:sp>
        <p:nvSpPr>
          <p:cNvPr id="41" name="TextBox 40">
            <a:extLst>
              <a:ext uri="{FF2B5EF4-FFF2-40B4-BE49-F238E27FC236}">
                <a16:creationId xmlns:a16="http://schemas.microsoft.com/office/drawing/2014/main" id="{6E77B036-74FE-4993-B9C0-0121C9B32E91}"/>
              </a:ext>
            </a:extLst>
          </p:cNvPr>
          <p:cNvSpPr txBox="1"/>
          <p:nvPr/>
        </p:nvSpPr>
        <p:spPr>
          <a:xfrm>
            <a:off x="3702858" y="3387268"/>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04xs</a:t>
            </a:r>
          </a:p>
        </p:txBody>
      </p:sp>
      <p:pic>
        <p:nvPicPr>
          <p:cNvPr id="43" name="Picture 42">
            <a:extLst>
              <a:ext uri="{FF2B5EF4-FFF2-40B4-BE49-F238E27FC236}">
                <a16:creationId xmlns:a16="http://schemas.microsoft.com/office/drawing/2014/main" id="{58B23761-8506-42CE-B0A3-40845F6BCB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9394" y="3794184"/>
            <a:ext cx="2500254" cy="2746336"/>
          </a:xfrm>
          <a:prstGeom prst="rect">
            <a:avLst/>
          </a:prstGeom>
        </p:spPr>
      </p:pic>
      <p:sp>
        <p:nvSpPr>
          <p:cNvPr id="44" name="TextBox 43">
            <a:extLst>
              <a:ext uri="{FF2B5EF4-FFF2-40B4-BE49-F238E27FC236}">
                <a16:creationId xmlns:a16="http://schemas.microsoft.com/office/drawing/2014/main" id="{5BAF510F-BB13-44FC-97E5-D3E936521E99}"/>
              </a:ext>
            </a:extLst>
          </p:cNvPr>
          <p:cNvSpPr txBox="1"/>
          <p:nvPr/>
        </p:nvSpPr>
        <p:spPr>
          <a:xfrm>
            <a:off x="3646483" y="3394494"/>
            <a:ext cx="1276710" cy="369332"/>
          </a:xfrm>
          <a:prstGeom prst="rect">
            <a:avLst/>
          </a:prstGeom>
          <a:noFill/>
        </p:spPr>
        <p:txBody>
          <a:bodyPr wrap="square" rtlCol="0">
            <a:spAutoFit/>
          </a:bodyPr>
          <a:lstStyle/>
          <a:p>
            <a:r>
              <a:rPr lang="en-US" dirty="0">
                <a:solidFill>
                  <a:srgbClr val="03AD65"/>
                </a:solidFill>
                <a:latin typeface="LEMON MILK" panose="00000500000000000000" pitchFamily="50" charset="0"/>
              </a:rPr>
              <a:t>08xa</a:t>
            </a:r>
          </a:p>
        </p:txBody>
      </p:sp>
      <p:pic>
        <p:nvPicPr>
          <p:cNvPr id="46" name="Picture 45">
            <a:extLst>
              <a:ext uri="{FF2B5EF4-FFF2-40B4-BE49-F238E27FC236}">
                <a16:creationId xmlns:a16="http://schemas.microsoft.com/office/drawing/2014/main" id="{0D256166-D802-46F4-9303-452FB1EB76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4271" y="3764228"/>
            <a:ext cx="2528837" cy="2776292"/>
          </a:xfrm>
          <a:prstGeom prst="rect">
            <a:avLst/>
          </a:prstGeom>
        </p:spPr>
      </p:pic>
      <p:pic>
        <p:nvPicPr>
          <p:cNvPr id="48" name="Picture 47">
            <a:extLst>
              <a:ext uri="{FF2B5EF4-FFF2-40B4-BE49-F238E27FC236}">
                <a16:creationId xmlns:a16="http://schemas.microsoft.com/office/drawing/2014/main" id="{F62C9CD6-6B0A-4719-9988-392D1DAF8F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2280" y="3612821"/>
            <a:ext cx="2612818" cy="3079106"/>
          </a:xfrm>
          <a:prstGeom prst="rect">
            <a:avLst/>
          </a:prstGeom>
        </p:spPr>
      </p:pic>
      <p:sp>
        <p:nvSpPr>
          <p:cNvPr id="49" name="TextBox 48">
            <a:extLst>
              <a:ext uri="{FF2B5EF4-FFF2-40B4-BE49-F238E27FC236}">
                <a16:creationId xmlns:a16="http://schemas.microsoft.com/office/drawing/2014/main" id="{98C2B3BE-7762-4BA6-8D98-F1CE014693F6}"/>
              </a:ext>
            </a:extLst>
          </p:cNvPr>
          <p:cNvSpPr txBox="1"/>
          <p:nvPr/>
        </p:nvSpPr>
        <p:spPr>
          <a:xfrm>
            <a:off x="8646695" y="3346905"/>
            <a:ext cx="1796715" cy="369332"/>
          </a:xfrm>
          <a:prstGeom prst="rect">
            <a:avLst/>
          </a:prstGeom>
          <a:noFill/>
        </p:spPr>
        <p:txBody>
          <a:bodyPr wrap="square" rtlCol="0">
            <a:spAutoFit/>
          </a:bodyPr>
          <a:lstStyle/>
          <a:p>
            <a:r>
              <a:rPr lang="en-US" dirty="0">
                <a:solidFill>
                  <a:srgbClr val="01989A"/>
                </a:solidFill>
                <a:latin typeface="LEMON MILK" panose="00000500000000000000" pitchFamily="50" charset="0"/>
              </a:rPr>
              <a:t>Dm14-24r</a:t>
            </a:r>
          </a:p>
        </p:txBody>
      </p:sp>
      <p:pic>
        <p:nvPicPr>
          <p:cNvPr id="51" name="Picture 50">
            <a:extLst>
              <a:ext uri="{FF2B5EF4-FFF2-40B4-BE49-F238E27FC236}">
                <a16:creationId xmlns:a16="http://schemas.microsoft.com/office/drawing/2014/main" id="{C3ECFC38-1348-4138-A97A-F6892C6AC3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1868" y="3794184"/>
            <a:ext cx="2608716" cy="2776293"/>
          </a:xfrm>
          <a:prstGeom prst="rect">
            <a:avLst/>
          </a:prstGeom>
        </p:spPr>
      </p:pic>
      <p:sp>
        <p:nvSpPr>
          <p:cNvPr id="52" name="TextBox 51">
            <a:extLst>
              <a:ext uri="{FF2B5EF4-FFF2-40B4-BE49-F238E27FC236}">
                <a16:creationId xmlns:a16="http://schemas.microsoft.com/office/drawing/2014/main" id="{08613D5B-8BCB-4EDA-A8FE-5D1CA4CEBFB3}"/>
              </a:ext>
            </a:extLst>
          </p:cNvPr>
          <p:cNvSpPr txBox="1"/>
          <p:nvPr/>
        </p:nvSpPr>
        <p:spPr>
          <a:xfrm>
            <a:off x="8832799" y="3354655"/>
            <a:ext cx="1796715" cy="369332"/>
          </a:xfrm>
          <a:prstGeom prst="rect">
            <a:avLst/>
          </a:prstGeom>
          <a:noFill/>
        </p:spPr>
        <p:txBody>
          <a:bodyPr wrap="square" rtlCol="0">
            <a:spAutoFit/>
          </a:bodyPr>
          <a:lstStyle/>
          <a:p>
            <a:r>
              <a:rPr lang="en-US" dirty="0">
                <a:solidFill>
                  <a:srgbClr val="01989A"/>
                </a:solidFill>
                <a:latin typeface="LEMON MILK" panose="00000500000000000000" pitchFamily="50" charset="0"/>
              </a:rPr>
              <a:t>am08</a:t>
            </a:r>
          </a:p>
        </p:txBody>
      </p:sp>
      <p:pic>
        <p:nvPicPr>
          <p:cNvPr id="54" name="Picture 53">
            <a:extLst>
              <a:ext uri="{FF2B5EF4-FFF2-40B4-BE49-F238E27FC236}">
                <a16:creationId xmlns:a16="http://schemas.microsoft.com/office/drawing/2014/main" id="{5B1534E9-DF3E-437E-9A67-30C96107CC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61868" y="3763825"/>
            <a:ext cx="2614946" cy="2871729"/>
          </a:xfrm>
          <a:prstGeom prst="rect">
            <a:avLst/>
          </a:prstGeom>
        </p:spPr>
      </p:pic>
      <p:sp>
        <p:nvSpPr>
          <p:cNvPr id="55" name="TextBox 54">
            <a:extLst>
              <a:ext uri="{FF2B5EF4-FFF2-40B4-BE49-F238E27FC236}">
                <a16:creationId xmlns:a16="http://schemas.microsoft.com/office/drawing/2014/main" id="{FD55AB4C-7933-4C16-BFCE-C79B9206C7E0}"/>
              </a:ext>
            </a:extLst>
          </p:cNvPr>
          <p:cNvSpPr txBox="1"/>
          <p:nvPr/>
        </p:nvSpPr>
        <p:spPr>
          <a:xfrm>
            <a:off x="8797517" y="3362405"/>
            <a:ext cx="1796715" cy="369332"/>
          </a:xfrm>
          <a:prstGeom prst="rect">
            <a:avLst/>
          </a:prstGeom>
          <a:noFill/>
        </p:spPr>
        <p:txBody>
          <a:bodyPr wrap="square" rtlCol="0">
            <a:spAutoFit/>
          </a:bodyPr>
          <a:lstStyle/>
          <a:p>
            <a:r>
              <a:rPr lang="en-US" dirty="0">
                <a:solidFill>
                  <a:srgbClr val="01989A"/>
                </a:solidFill>
                <a:latin typeface="LEMON MILK" panose="00000500000000000000" pitchFamily="50" charset="0"/>
              </a:rPr>
              <a:t>tm04</a:t>
            </a:r>
          </a:p>
        </p:txBody>
      </p:sp>
    </p:spTree>
    <p:extLst>
      <p:ext uri="{BB962C8B-B14F-4D97-AF65-F5344CB8AC3E}">
        <p14:creationId xmlns:p14="http://schemas.microsoft.com/office/powerpoint/2010/main" val="172826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25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25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250"/>
                                        <p:tgtEl>
                                          <p:spTgt spid="32"/>
                                        </p:tgtEl>
                                      </p:cBhvr>
                                    </p:animEffect>
                                  </p:childTnLst>
                                </p:cTn>
                              </p:par>
                              <p:par>
                                <p:cTn id="28" presetID="16" presetClass="entr" presetSubtype="21"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25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250"/>
                                        <p:tgtEl>
                                          <p:spTgt spid="35"/>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25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250"/>
                                        <p:tgtEl>
                                          <p:spTgt spid="38"/>
                                        </p:tgtEl>
                                      </p:cBhvr>
                                    </p:animEffect>
                                  </p:childTnLst>
                                </p:cTn>
                              </p:par>
                              <p:par>
                                <p:cTn id="56" presetID="16" presetClass="entr" presetSubtype="21"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arn(inVertical)">
                                      <p:cBhvr>
                                        <p:cTn id="58" dur="25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250"/>
                                        <p:tgtEl>
                                          <p:spTgt spid="41"/>
                                        </p:tgtEl>
                                      </p:cBhvr>
                                    </p:animEffect>
                                  </p:childTnLst>
                                </p:cTn>
                              </p:par>
                              <p:par>
                                <p:cTn id="70" presetID="16" presetClass="entr" presetSubtype="21"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barn(inVertical)">
                                      <p:cBhvr>
                                        <p:cTn id="72" dur="25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arn(inVertical)">
                                      <p:cBhvr>
                                        <p:cTn id="83" dur="250"/>
                                        <p:tgtEl>
                                          <p:spTgt spid="44"/>
                                        </p:tgtEl>
                                      </p:cBhvr>
                                    </p:animEffect>
                                  </p:childTnLst>
                                </p:cTn>
                              </p:par>
                              <p:par>
                                <p:cTn id="84" presetID="16" presetClass="entr" presetSubtype="21"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arn(inVertical)">
                                      <p:cBhvr>
                                        <p:cTn id="86" dur="25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arn(inVertical)">
                                      <p:cBhvr>
                                        <p:cTn id="97" dur="250"/>
                                        <p:tgtEl>
                                          <p:spTgt spid="24"/>
                                        </p:tgtEl>
                                      </p:cBhvr>
                                    </p:animEffect>
                                  </p:childTnLst>
                                </p:cTn>
                              </p:par>
                              <p:par>
                                <p:cTn id="98" presetID="16" presetClass="entr" presetSubtype="21"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barn(inVertical)">
                                      <p:cBhvr>
                                        <p:cTn id="100" dur="25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2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4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barn(inVertical)">
                                      <p:cBhvr>
                                        <p:cTn id="111" dur="250"/>
                                        <p:tgtEl>
                                          <p:spTgt spid="49"/>
                                        </p:tgtEl>
                                      </p:cBhvr>
                                    </p:animEffect>
                                  </p:childTnLst>
                                </p:cTn>
                              </p:par>
                              <p:par>
                                <p:cTn id="112" presetID="16" presetClass="entr" presetSubtype="21"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barn(inVertical)">
                                      <p:cBhvr>
                                        <p:cTn id="114" dur="250"/>
                                        <p:tgtEl>
                                          <p:spTgt spid="48"/>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9"/>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4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barn(inVertical)">
                                      <p:cBhvr>
                                        <p:cTn id="125" dur="250"/>
                                        <p:tgtEl>
                                          <p:spTgt spid="52"/>
                                        </p:tgtEl>
                                      </p:cBhvr>
                                    </p:animEffect>
                                  </p:childTnLst>
                                </p:cTn>
                              </p:par>
                              <p:par>
                                <p:cTn id="126" presetID="16" presetClass="entr" presetSubtype="21" fill="hold" nodeType="with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arn(inVertical)">
                                      <p:cBhvr>
                                        <p:cTn id="128" dur="250"/>
                                        <p:tgtEl>
                                          <p:spTgt spid="5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5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barn(inVertical)">
                                      <p:cBhvr>
                                        <p:cTn id="139" dur="250"/>
                                        <p:tgtEl>
                                          <p:spTgt spid="55"/>
                                        </p:tgtEl>
                                      </p:cBhvr>
                                    </p:animEffect>
                                  </p:childTnLst>
                                </p:cTn>
                              </p:par>
                              <p:par>
                                <p:cTn id="140" presetID="16" presetClass="entr" presetSubtype="21" fill="hold" nodeType="with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barn(inVertical)">
                                      <p:cBhvr>
                                        <p:cTn id="142" dur="250"/>
                                        <p:tgtEl>
                                          <p:spTgt spid="54"/>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55"/>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2" grpId="1"/>
      <p:bldP spid="24" grpId="0"/>
      <p:bldP spid="24" grpId="1"/>
      <p:bldP spid="32" grpId="0"/>
      <p:bldP spid="32" grpId="1"/>
      <p:bldP spid="35" grpId="0"/>
      <p:bldP spid="35" grpId="1"/>
      <p:bldP spid="38" grpId="0"/>
      <p:bldP spid="38" grpId="1"/>
      <p:bldP spid="41" grpId="0"/>
      <p:bldP spid="41" grpId="1"/>
      <p:bldP spid="44" grpId="0"/>
      <p:bldP spid="44" grpId="1"/>
      <p:bldP spid="49" grpId="0"/>
      <p:bldP spid="49" grpId="1"/>
      <p:bldP spid="52" grpId="0"/>
      <p:bldP spid="52" grpId="1"/>
      <p:bldP spid="55" grpId="0"/>
      <p:bldP spid="5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4D039-2367-4103-8DA1-97EEF4C79CF7}"/>
              </a:ext>
            </a:extLst>
          </p:cNvPr>
          <p:cNvSpPr>
            <a:spLocks noGrp="1"/>
          </p:cNvSpPr>
          <p:nvPr>
            <p:ph type="title"/>
          </p:nvPr>
        </p:nvSpPr>
        <p:spPr>
          <a:xfrm>
            <a:off x="5283163" y="1932834"/>
            <a:ext cx="2271632" cy="335545"/>
          </a:xfrm>
        </p:spPr>
        <p:txBody>
          <a:bodyPr>
            <a:noAutofit/>
          </a:bodyPr>
          <a:lstStyle/>
          <a:p>
            <a:pPr algn="r"/>
            <a:r>
              <a:rPr lang="en-US" sz="2400" dirty="0">
                <a:latin typeface="qualy" panose="02000800000000000000" pitchFamily="2" charset="0"/>
                <a:cs typeface="Peyda SemBd" pitchFamily="2" charset="-78"/>
              </a:rPr>
              <a:t>controller</a:t>
            </a:r>
            <a:endParaRPr lang="en-US" sz="2000" dirty="0">
              <a:latin typeface="qualy" panose="02000800000000000000" pitchFamily="2" charset="0"/>
              <a:cs typeface="Peyda SemBd" pitchFamily="2" charset="-78"/>
            </a:endParaRPr>
          </a:p>
        </p:txBody>
      </p:sp>
      <p:pic>
        <p:nvPicPr>
          <p:cNvPr id="4" name="Picture 3">
            <a:extLst>
              <a:ext uri="{FF2B5EF4-FFF2-40B4-BE49-F238E27FC236}">
                <a16:creationId xmlns:a16="http://schemas.microsoft.com/office/drawing/2014/main" id="{9CB44BB2-2E58-4515-B313-3FFCEA5FFF73}"/>
              </a:ext>
            </a:extLst>
          </p:cNvPr>
          <p:cNvPicPr>
            <a:picLocks noChangeAspect="1"/>
          </p:cNvPicPr>
          <p:nvPr/>
        </p:nvPicPr>
        <p:blipFill>
          <a:blip r:embed="rId2"/>
          <a:stretch>
            <a:fillRect/>
          </a:stretch>
        </p:blipFill>
        <p:spPr>
          <a:xfrm>
            <a:off x="11047306" y="415455"/>
            <a:ext cx="551166" cy="750938"/>
          </a:xfrm>
          <a:prstGeom prst="rect">
            <a:avLst/>
          </a:prstGeom>
        </p:spPr>
      </p:pic>
      <p:sp>
        <p:nvSpPr>
          <p:cNvPr id="2" name="Slide Number Placeholder 1">
            <a:extLst>
              <a:ext uri="{FF2B5EF4-FFF2-40B4-BE49-F238E27FC236}">
                <a16:creationId xmlns:a16="http://schemas.microsoft.com/office/drawing/2014/main" id="{485EAAB4-6233-4076-BACE-FB4D5E59BB5B}"/>
              </a:ext>
            </a:extLst>
          </p:cNvPr>
          <p:cNvSpPr>
            <a:spLocks noGrp="1"/>
          </p:cNvSpPr>
          <p:nvPr>
            <p:ph type="sldNum" sz="quarter" idx="12"/>
          </p:nvPr>
        </p:nvSpPr>
        <p:spPr>
          <a:xfrm>
            <a:off x="11047306" y="6442545"/>
            <a:ext cx="551167" cy="365125"/>
          </a:xfrm>
        </p:spPr>
        <p:txBody>
          <a:bodyPr/>
          <a:lstStyle/>
          <a:p>
            <a:fld id="{EC12552A-0FB1-4928-9E7B-FB8BDE4853DD}" type="slidenum">
              <a:rPr lang="en-US" smtClean="0"/>
              <a:t>9</a:t>
            </a:fld>
            <a:endParaRPr lang="en-US" dirty="0"/>
          </a:p>
        </p:txBody>
      </p:sp>
      <p:pic>
        <p:nvPicPr>
          <p:cNvPr id="6" name="Picture 5">
            <a:extLst>
              <a:ext uri="{FF2B5EF4-FFF2-40B4-BE49-F238E27FC236}">
                <a16:creationId xmlns:a16="http://schemas.microsoft.com/office/drawing/2014/main" id="{39A509A7-1672-4B1C-BF14-304DE9152F36}"/>
              </a:ext>
            </a:extLst>
          </p:cNvPr>
          <p:cNvPicPr>
            <a:picLocks noChangeAspect="1"/>
          </p:cNvPicPr>
          <p:nvPr/>
        </p:nvPicPr>
        <p:blipFill rotWithShape="1">
          <a:blip r:embed="rId3" cstate="print">
            <a:alphaModFix amt="35000"/>
            <a:duotone>
              <a:schemeClr val="accent4">
                <a:shade val="45000"/>
                <a:satMod val="135000"/>
              </a:schemeClr>
              <a:prstClr val="white"/>
            </a:duotone>
            <a:extLst>
              <a:ext uri="{28A0092B-C50C-407E-A947-70E740481C1C}">
                <a14:useLocalDpi xmlns:a14="http://schemas.microsoft.com/office/drawing/2010/main" val="0"/>
              </a:ext>
            </a:extLst>
          </a:blip>
          <a:srcRect r="61213"/>
          <a:stretch/>
        </p:blipFill>
        <p:spPr>
          <a:xfrm>
            <a:off x="-751440" y="0"/>
            <a:ext cx="2689933" cy="6858001"/>
          </a:xfrm>
          <a:prstGeom prst="rect">
            <a:avLst/>
          </a:prstGeom>
        </p:spPr>
      </p:pic>
      <p:sp>
        <p:nvSpPr>
          <p:cNvPr id="12" name="TextBox 11">
            <a:extLst>
              <a:ext uri="{FF2B5EF4-FFF2-40B4-BE49-F238E27FC236}">
                <a16:creationId xmlns:a16="http://schemas.microsoft.com/office/drawing/2014/main" id="{9AFE3FC7-300B-407E-9E43-677B1C477315}"/>
              </a:ext>
            </a:extLst>
          </p:cNvPr>
          <p:cNvSpPr txBox="1"/>
          <p:nvPr/>
        </p:nvSpPr>
        <p:spPr>
          <a:xfrm>
            <a:off x="3532391" y="2704684"/>
            <a:ext cx="1276710" cy="369332"/>
          </a:xfrm>
          <a:prstGeom prst="rect">
            <a:avLst/>
          </a:prstGeom>
          <a:noFill/>
        </p:spPr>
        <p:txBody>
          <a:bodyPr wrap="square" rtlCol="0">
            <a:spAutoFit/>
          </a:bodyPr>
          <a:lstStyle/>
          <a:p>
            <a:r>
              <a:rPr lang="en-US" dirty="0">
                <a:solidFill>
                  <a:srgbClr val="D4B06D"/>
                </a:solidFill>
                <a:latin typeface="LEMON MILK" panose="00000500000000000000" pitchFamily="50" charset="0"/>
              </a:rPr>
              <a:t>bpc02</a:t>
            </a:r>
          </a:p>
        </p:txBody>
      </p:sp>
      <p:sp>
        <p:nvSpPr>
          <p:cNvPr id="24" name="TextBox 23">
            <a:extLst>
              <a:ext uri="{FF2B5EF4-FFF2-40B4-BE49-F238E27FC236}">
                <a16:creationId xmlns:a16="http://schemas.microsoft.com/office/drawing/2014/main" id="{ED0A74F1-1659-4787-AF5F-BC617874B669}"/>
              </a:ext>
            </a:extLst>
          </p:cNvPr>
          <p:cNvSpPr txBox="1"/>
          <p:nvPr/>
        </p:nvSpPr>
        <p:spPr>
          <a:xfrm>
            <a:off x="8454190" y="2704684"/>
            <a:ext cx="1796715" cy="369332"/>
          </a:xfrm>
          <a:prstGeom prst="rect">
            <a:avLst/>
          </a:prstGeom>
          <a:noFill/>
        </p:spPr>
        <p:txBody>
          <a:bodyPr wrap="square" rtlCol="0">
            <a:spAutoFit/>
          </a:bodyPr>
          <a:lstStyle/>
          <a:p>
            <a:r>
              <a:rPr lang="en-US" dirty="0">
                <a:solidFill>
                  <a:srgbClr val="D4B06D"/>
                </a:solidFill>
                <a:latin typeface="LEMON MILK" panose="00000500000000000000" pitchFamily="50" charset="0"/>
              </a:rPr>
              <a:t>bpc04</a:t>
            </a:r>
          </a:p>
        </p:txBody>
      </p:sp>
      <p:pic>
        <p:nvPicPr>
          <p:cNvPr id="9" name="Picture 8">
            <a:extLst>
              <a:ext uri="{FF2B5EF4-FFF2-40B4-BE49-F238E27FC236}">
                <a16:creationId xmlns:a16="http://schemas.microsoft.com/office/drawing/2014/main" id="{B19882F8-CF1A-47B3-9767-CD267FDF54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7294" y="3253876"/>
            <a:ext cx="3646904" cy="2514599"/>
          </a:xfrm>
          <a:prstGeom prst="rect">
            <a:avLst/>
          </a:prstGeom>
        </p:spPr>
      </p:pic>
      <p:pic>
        <p:nvPicPr>
          <p:cNvPr id="11" name="Picture 10">
            <a:extLst>
              <a:ext uri="{FF2B5EF4-FFF2-40B4-BE49-F238E27FC236}">
                <a16:creationId xmlns:a16="http://schemas.microsoft.com/office/drawing/2014/main" id="{CE4FA41E-2D2D-4491-BA02-C4B2F69C14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7949" y="3253876"/>
            <a:ext cx="3646904" cy="2514599"/>
          </a:xfrm>
          <a:prstGeom prst="rect">
            <a:avLst/>
          </a:prstGeom>
        </p:spPr>
      </p:pic>
      <p:sp>
        <p:nvSpPr>
          <p:cNvPr id="13" name="TextBox 12">
            <a:extLst>
              <a:ext uri="{FF2B5EF4-FFF2-40B4-BE49-F238E27FC236}">
                <a16:creationId xmlns:a16="http://schemas.microsoft.com/office/drawing/2014/main" id="{0A990788-FEE1-4D45-AE11-5F9F18C1227F}"/>
              </a:ext>
            </a:extLst>
          </p:cNvPr>
          <p:cNvSpPr txBox="1"/>
          <p:nvPr/>
        </p:nvSpPr>
        <p:spPr>
          <a:xfrm>
            <a:off x="5717433" y="5875183"/>
            <a:ext cx="1837362" cy="369332"/>
          </a:xfrm>
          <a:prstGeom prst="rect">
            <a:avLst/>
          </a:prstGeom>
          <a:noFill/>
        </p:spPr>
        <p:txBody>
          <a:bodyPr wrap="none" rtlCol="0">
            <a:spAutoFit/>
          </a:bodyPr>
          <a:lstStyle/>
          <a:p>
            <a:r>
              <a:rPr lang="fa-IR" dirty="0">
                <a:solidFill>
                  <a:schemeClr val="bg2">
                    <a:lumMod val="25000"/>
                  </a:schemeClr>
                </a:solidFill>
                <a:effectLst/>
                <a:latin typeface="Peyda Med" pitchFamily="2" charset="-78"/>
                <a:cs typeface="Peyda Med" pitchFamily="2" charset="-78"/>
              </a:rPr>
              <a:t>کنترلر بوستر پمپ</a:t>
            </a:r>
            <a:endParaRPr lang="en-US" dirty="0">
              <a:solidFill>
                <a:schemeClr val="bg2">
                  <a:lumMod val="25000"/>
                </a:schemeClr>
              </a:solidFill>
              <a:effectLst/>
              <a:latin typeface="Peyda Med" pitchFamily="2" charset="-78"/>
              <a:cs typeface="Peyda Med" pitchFamily="2" charset="-78"/>
            </a:endParaRPr>
          </a:p>
        </p:txBody>
      </p:sp>
    </p:spTree>
    <p:extLst>
      <p:ext uri="{BB962C8B-B14F-4D97-AF65-F5344CB8AC3E}">
        <p14:creationId xmlns:p14="http://schemas.microsoft.com/office/powerpoint/2010/main" val="330096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25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25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4" grpId="0"/>
      <p:bldP spid="2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7669</TotalTime>
  <Words>1454</Words>
  <Application>Microsoft Macintosh PowerPoint</Application>
  <PresentationFormat>Widescreen</PresentationFormat>
  <Paragraphs>335</Paragraphs>
  <Slides>36</Slides>
  <Notes>0</Notes>
  <HiddenSlides>14</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0" baseType="lpstr">
      <vt:lpstr>Arial</vt:lpstr>
      <vt:lpstr>Bahnschrift</vt:lpstr>
      <vt:lpstr>Bahnschrift SemiCondensed</vt:lpstr>
      <vt:lpstr>Calibri</vt:lpstr>
      <vt:lpstr>Calibri Light</vt:lpstr>
      <vt:lpstr>Futura demi</vt:lpstr>
      <vt:lpstr>LEMON MILK</vt:lpstr>
      <vt:lpstr>Peyda</vt:lpstr>
      <vt:lpstr>Peyda Med</vt:lpstr>
      <vt:lpstr>Peyda SemBd</vt:lpstr>
      <vt:lpstr>qualy</vt:lpstr>
      <vt:lpstr>Wingdings</vt:lpstr>
      <vt:lpstr>Office Theme</vt:lpstr>
      <vt:lpstr>Microsoft Excel Worksheet</vt:lpstr>
      <vt:lpstr>PowerPoint Presentation</vt:lpstr>
      <vt:lpstr>PowerPoint Presentation</vt:lpstr>
      <vt:lpstr>PowerPoint Presentation</vt:lpstr>
      <vt:lpstr>معرفی شرکت </vt:lpstr>
      <vt:lpstr>دسته‌بندی  محصولات </vt:lpstr>
      <vt:lpstr>PLC</vt:lpstr>
      <vt:lpstr>PLC panel</vt:lpstr>
      <vt:lpstr>Expansion</vt:lpstr>
      <vt:lpstr>controller</vt:lpstr>
      <vt:lpstr>HMI</vt:lpstr>
      <vt:lpstr>Programmer cable</vt:lpstr>
      <vt:lpstr>مقایسه محصولات dgp  و سایر رقبای خارجی</vt:lpstr>
      <vt:lpstr>تیم مدیریت و منابع انسانی</vt:lpstr>
      <vt:lpstr>PowerPoint Presentation</vt:lpstr>
      <vt:lpstr>جلوگیری از خروج ارز از کشور</vt:lpstr>
      <vt:lpstr>محاسبات مالی سود و شاخصها</vt:lpstr>
      <vt:lpstr>محاسبه سود وزیان 5 ساله تا سال 05-1404</vt:lpstr>
      <vt:lpstr>شاخص های npv   و IRR</vt:lpstr>
      <vt:lpstr>شاخص BEP (نقطه سر به سر)</vt:lpstr>
      <vt:lpstr>شاخص ROI  (نرخ بازگشت سرمایه)</vt:lpstr>
      <vt:lpstr>PowerPoint Presentation</vt:lpstr>
      <vt:lpstr>PowerPoint Presentation</vt:lpstr>
      <vt:lpstr>آشنائی کلی بابردهای مدار چاپی</vt:lpstr>
      <vt:lpstr>انواع PCB</vt:lpstr>
      <vt:lpstr>آشنائی کلی بابردهای مدار چاپی</vt:lpstr>
      <vt:lpstr>Semi Automatic Soldering:</vt:lpstr>
      <vt:lpstr>PCSA Circuit board holder(IDEALTEK)</vt:lpstr>
      <vt:lpstr>PowerPoint Presentation</vt:lpstr>
      <vt:lpstr>PowerPoint Presentation</vt:lpstr>
      <vt:lpstr>PowerPoint Presentation</vt:lpstr>
      <vt:lpstr>معرفی خط تولید PCB</vt:lpstr>
      <vt:lpstr>تخمین هزینه راه‌اندازی خط تولید PCB</vt:lpstr>
      <vt:lpstr>نکات مهم حین تولید </vt:lpstr>
      <vt:lpstr>معرفی خط مونتاژ PCBA </vt:lpstr>
      <vt:lpstr>تخمین هزینه راه‌اندازی خط تولید PCBA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Office User</cp:lastModifiedBy>
  <cp:revision>341</cp:revision>
  <dcterms:created xsi:type="dcterms:W3CDTF">2022-06-20T07:10:45Z</dcterms:created>
  <dcterms:modified xsi:type="dcterms:W3CDTF">2023-07-12T09:54:53Z</dcterms:modified>
</cp:coreProperties>
</file>